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3" d="100"/>
          <a:sy n="73" d="100"/>
        </p:scale>
        <p:origin x="5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hu-HU" smtClean="0"/>
              <a:t>Mintacím szerkesztése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Kattintson ide az alcím mintájának szerkesztéséhez</a:t>
            </a:r>
            <a:endParaRPr lang="en-US" dirty="0"/>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7232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3984319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u-HU" smtClean="0"/>
              <a:t>Mintacím szerkesztése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1198738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A2FDFAF1-A540-47F1-9ABB-567C46571E6D}" type="datetimeFigureOut">
              <a:rPr lang="hu-HU" smtClean="0"/>
              <a:t>2023. 10. 26.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3356145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smtClean="0"/>
              <a:t>Mintacím szerkesztése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A2FDFAF1-A540-47F1-9ABB-567C46571E6D}" type="datetimeFigureOut">
              <a:rPr lang="hu-HU" smtClean="0"/>
              <a:t>2023. 10. 26.</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133240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A2FDFAF1-A540-47F1-9ABB-567C46571E6D}" type="datetimeFigureOut">
              <a:rPr lang="hu-HU" smtClean="0"/>
              <a:t>2023. 10. 26.</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3780554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DFAF1-A540-47F1-9ABB-567C46571E6D}" type="datetimeFigureOut">
              <a:rPr lang="hu-HU" smtClean="0"/>
              <a:t>2023. 10. 26.</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2238084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u-HU" smtClean="0"/>
              <a:t>Mintacím szerkesztése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A2FDFAF1-A540-47F1-9ABB-567C46571E6D}" type="datetimeFigureOut">
              <a:rPr lang="hu-HU" smtClean="0"/>
              <a:t>2023. 10. 26.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397914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u-HU" smtClean="0"/>
              <a:t>Mintacím szerkesztése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A2FDFAF1-A540-47F1-9ABB-567C46571E6D}" type="datetimeFigureOut">
              <a:rPr lang="hu-HU" smtClean="0"/>
              <a:t>2023. 10. 26.</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294862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ím és képaláírás">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u-HU" smtClean="0"/>
              <a:t>Mintacím szerkesztése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319987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dézet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smtClean="0"/>
              <a:t>Mintacím szerkesztése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61862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évkárty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u-HU" smtClean="0"/>
              <a:t>Mintacím szerkesztése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154391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évkártya idézettel">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u-HU" smtClean="0"/>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05069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gaz vagy hamis">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u-HU" smtClean="0"/>
              <a:t>Mintacím szerkesztése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u-HU" smtClean="0"/>
              <a:t>Mintaszöveg szerkesztése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2905049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4261075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u-HU" smtClean="0"/>
              <a:t>Mintacím szerkesztése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A2FDFAF1-A540-47F1-9ABB-567C46571E6D}" type="datetimeFigureOut">
              <a:rPr lang="hu-HU" smtClean="0"/>
              <a:t>2023. 10. 26.</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22AB20CC-72F9-46D3-81B8-D917C871D956}" type="slidenum">
              <a:rPr lang="hu-HU" smtClean="0"/>
              <a:t>‹#›</a:t>
            </a:fld>
            <a:endParaRPr lang="hu-HU"/>
          </a:p>
        </p:txBody>
      </p:sp>
    </p:spTree>
    <p:extLst>
      <p:ext uri="{BB962C8B-B14F-4D97-AF65-F5344CB8AC3E}">
        <p14:creationId xmlns:p14="http://schemas.microsoft.com/office/powerpoint/2010/main" val="1292206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u-HU" smtClean="0"/>
              <a:t>Mintacím szerkesztése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FDFAF1-A540-47F1-9ABB-567C46571E6D}" type="datetimeFigureOut">
              <a:rPr lang="hu-HU" smtClean="0"/>
              <a:t>2023. 10. 26.</a:t>
            </a:fld>
            <a:endParaRPr lang="hu-H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u-H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2AB20CC-72F9-46D3-81B8-D917C871D956}" type="slidenum">
              <a:rPr lang="hu-HU" smtClean="0"/>
              <a:t>‹#›</a:t>
            </a:fld>
            <a:endParaRPr lang="hu-HU"/>
          </a:p>
        </p:txBody>
      </p:sp>
    </p:spTree>
    <p:extLst>
      <p:ext uri="{BB962C8B-B14F-4D97-AF65-F5344CB8AC3E}">
        <p14:creationId xmlns:p14="http://schemas.microsoft.com/office/powerpoint/2010/main" val="2039627951"/>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657674" y="1255672"/>
            <a:ext cx="7766936" cy="1646302"/>
          </a:xfrm>
        </p:spPr>
        <p:txBody>
          <a:bodyPr/>
          <a:lstStyle/>
          <a:p>
            <a:r>
              <a:rPr lang="hu-HU" dirty="0" smtClean="0"/>
              <a:t>A </a:t>
            </a:r>
            <a:r>
              <a:rPr lang="hu-HU" dirty="0" err="1" smtClean="0"/>
              <a:t>Hungarian</a:t>
            </a:r>
            <a:r>
              <a:rPr lang="hu-HU" dirty="0" smtClean="0"/>
              <a:t> </a:t>
            </a:r>
            <a:r>
              <a:rPr lang="hu-HU" dirty="0" err="1" smtClean="0"/>
              <a:t>Woman</a:t>
            </a:r>
            <a:r>
              <a:rPr lang="hu-HU" dirty="0" smtClean="0"/>
              <a:t> </a:t>
            </a:r>
            <a:r>
              <a:rPr lang="hu-HU" dirty="0" smtClean="0"/>
              <a:t>in STEAM</a:t>
            </a:r>
            <a:endParaRPr lang="hu-HU" dirty="0"/>
          </a:p>
        </p:txBody>
      </p:sp>
      <p:pic>
        <p:nvPicPr>
          <p:cNvPr id="6" name="Kép 5"/>
          <p:cNvPicPr>
            <a:picLocks noChangeAspect="1"/>
          </p:cNvPicPr>
          <p:nvPr/>
        </p:nvPicPr>
        <p:blipFill>
          <a:blip r:embed="rId2"/>
          <a:stretch>
            <a:fillRect/>
          </a:stretch>
        </p:blipFill>
        <p:spPr>
          <a:xfrm>
            <a:off x="2000923" y="3399417"/>
            <a:ext cx="3240000" cy="3240000"/>
          </a:xfrm>
          <a:prstGeom prst="rect">
            <a:avLst/>
          </a:prstGeom>
        </p:spPr>
      </p:pic>
      <p:sp>
        <p:nvSpPr>
          <p:cNvPr id="5" name="Alcím 4"/>
          <p:cNvSpPr>
            <a:spLocks noGrp="1"/>
          </p:cNvSpPr>
          <p:nvPr>
            <p:ph type="subTitle" idx="1"/>
          </p:nvPr>
        </p:nvSpPr>
        <p:spPr/>
        <p:txBody>
          <a:bodyPr/>
          <a:lstStyle/>
          <a:p>
            <a:r>
              <a:rPr lang="hu-HU" dirty="0" err="1" smtClean="0"/>
              <a:t>Hungarian</a:t>
            </a:r>
            <a:r>
              <a:rPr lang="hu-HU" dirty="0" smtClean="0"/>
              <a:t> </a:t>
            </a:r>
            <a:r>
              <a:rPr lang="hu-HU" dirty="0" err="1" smtClean="0"/>
              <a:t>students</a:t>
            </a:r>
            <a:r>
              <a:rPr lang="hu-HU" dirty="0" smtClean="0"/>
              <a:t>’ </a:t>
            </a:r>
            <a:r>
              <a:rPr lang="hu-HU" dirty="0" err="1" smtClean="0"/>
              <a:t>presentation</a:t>
            </a:r>
            <a:endParaRPr lang="hu-HU" dirty="0" smtClean="0"/>
          </a:p>
          <a:p>
            <a:r>
              <a:rPr lang="hu-HU" smtClean="0"/>
              <a:t>May 2022</a:t>
            </a:r>
            <a:endParaRPr lang="hu-HU" dirty="0"/>
          </a:p>
        </p:txBody>
      </p:sp>
    </p:spTree>
    <p:extLst>
      <p:ext uri="{BB962C8B-B14F-4D97-AF65-F5344CB8AC3E}">
        <p14:creationId xmlns:p14="http://schemas.microsoft.com/office/powerpoint/2010/main" val="1068282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idx="4294967295"/>
          </p:nvPr>
        </p:nvSpPr>
        <p:spPr>
          <a:xfrm>
            <a:off x="0" y="365125"/>
            <a:ext cx="10515600" cy="1325563"/>
          </a:xfrm>
        </p:spPr>
        <p:txBody>
          <a:bodyPr/>
          <a:lstStyle/>
          <a:p>
            <a:r>
              <a:rPr lang="hu-HU" dirty="0" smtClean="0"/>
              <a:t>		</a:t>
            </a:r>
            <a:r>
              <a:rPr lang="hu-HU" dirty="0" err="1" smtClean="0"/>
              <a:t>Primary</a:t>
            </a:r>
            <a:r>
              <a:rPr lang="hu-HU" dirty="0" smtClean="0"/>
              <a:t> </a:t>
            </a:r>
            <a:r>
              <a:rPr lang="hu-HU" dirty="0" err="1" smtClean="0"/>
              <a:t>school</a:t>
            </a:r>
            <a:r>
              <a:rPr lang="hu-HU" dirty="0" smtClean="0"/>
              <a:t> </a:t>
            </a:r>
            <a:r>
              <a:rPr lang="hu-HU" dirty="0" err="1" smtClean="0"/>
              <a:t>years</a:t>
            </a:r>
            <a:endParaRPr lang="hu-HU" dirty="0"/>
          </a:p>
        </p:txBody>
      </p:sp>
      <p:sp>
        <p:nvSpPr>
          <p:cNvPr id="3" name="Tartalom helye 2"/>
          <p:cNvSpPr>
            <a:spLocks noGrp="1"/>
          </p:cNvSpPr>
          <p:nvPr>
            <p:ph sz="half" idx="4294967295"/>
          </p:nvPr>
        </p:nvSpPr>
        <p:spPr>
          <a:xfrm>
            <a:off x="0" y="1893888"/>
            <a:ext cx="5181600" cy="4164012"/>
          </a:xfrm>
        </p:spPr>
        <p:txBody>
          <a:bodyPr>
            <a:normAutofit lnSpcReduction="10000"/>
          </a:bodyPr>
          <a:lstStyle/>
          <a:p>
            <a:r>
              <a:rPr lang="en-US" dirty="0" smtClean="0"/>
              <a:t>Curiosity, the ability to think and the desire to learn about the world were already present in Kati </a:t>
            </a:r>
            <a:r>
              <a:rPr lang="en-US" dirty="0" err="1" smtClean="0"/>
              <a:t>Karikó</a:t>
            </a:r>
            <a:r>
              <a:rPr lang="en-US" dirty="0" smtClean="0"/>
              <a:t>, when the father would show his daughter the heart or intestines when butchering a pig as something interesting. To observe among plants, trees, flowers, animals, to draw certain conclusions: this is what the landscape and the countryside gave to all of this, and at the same time the curiosity about their functioning and vegetation. The school can give fulfillment to this interest, if this encounter is lucky. In the case of Kati </a:t>
            </a:r>
            <a:r>
              <a:rPr lang="en-US" dirty="0" err="1" smtClean="0"/>
              <a:t>Karikó</a:t>
            </a:r>
            <a:r>
              <a:rPr lang="en-US" dirty="0" smtClean="0"/>
              <a:t>, this is exactly what happened, both in primary and secondary school.</a:t>
            </a:r>
            <a:endParaRPr lang="hu-HU" dirty="0"/>
          </a:p>
        </p:txBody>
      </p:sp>
      <p:pic>
        <p:nvPicPr>
          <p:cNvPr id="7" name="Tartalom helye 6"/>
          <p:cNvPicPr>
            <a:picLocks noGrp="1" noChangeAspect="1"/>
          </p:cNvPicPr>
          <p:nvPr>
            <p:ph sz="half" idx="4294967295"/>
          </p:nvPr>
        </p:nvPicPr>
        <p:blipFill>
          <a:blip r:embed="rId2"/>
          <a:stretch>
            <a:fillRect/>
          </a:stretch>
        </p:blipFill>
        <p:spPr>
          <a:xfrm>
            <a:off x="5513145" y="2198501"/>
            <a:ext cx="4279900" cy="2879725"/>
          </a:xfrm>
          <a:prstGeom prst="rect">
            <a:avLst/>
          </a:prstGeom>
        </p:spPr>
      </p:pic>
    </p:spTree>
    <p:extLst>
      <p:ext uri="{BB962C8B-B14F-4D97-AF65-F5344CB8AC3E}">
        <p14:creationId xmlns:p14="http://schemas.microsoft.com/office/powerpoint/2010/main" val="4132038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ím 6"/>
          <p:cNvSpPr>
            <a:spLocks noGrp="1"/>
          </p:cNvSpPr>
          <p:nvPr>
            <p:ph type="title"/>
          </p:nvPr>
        </p:nvSpPr>
        <p:spPr/>
        <p:txBody>
          <a:bodyPr/>
          <a:lstStyle/>
          <a:p>
            <a:r>
              <a:rPr lang="hu-HU" dirty="0" smtClean="0"/>
              <a:t>		</a:t>
            </a:r>
            <a:r>
              <a:rPr lang="hu-HU" dirty="0" err="1" smtClean="0"/>
              <a:t>High</a:t>
            </a:r>
            <a:r>
              <a:rPr lang="hu-HU" dirty="0" smtClean="0"/>
              <a:t> </a:t>
            </a:r>
            <a:r>
              <a:rPr lang="hu-HU" dirty="0" err="1" smtClean="0"/>
              <a:t>school</a:t>
            </a:r>
            <a:r>
              <a:rPr lang="hu-HU" dirty="0" smtClean="0"/>
              <a:t> </a:t>
            </a:r>
            <a:r>
              <a:rPr lang="hu-HU" dirty="0" err="1" smtClean="0"/>
              <a:t>years</a:t>
            </a:r>
            <a:endParaRPr lang="hu-HU" dirty="0"/>
          </a:p>
        </p:txBody>
      </p:sp>
      <p:sp>
        <p:nvSpPr>
          <p:cNvPr id="3" name="Tartalom helye 2"/>
          <p:cNvSpPr>
            <a:spLocks noGrp="1"/>
          </p:cNvSpPr>
          <p:nvPr>
            <p:ph sz="half" idx="4294967295"/>
          </p:nvPr>
        </p:nvSpPr>
        <p:spPr>
          <a:xfrm>
            <a:off x="0" y="2354263"/>
            <a:ext cx="5157788" cy="3684587"/>
          </a:xfrm>
        </p:spPr>
        <p:txBody>
          <a:bodyPr>
            <a:normAutofit/>
          </a:bodyPr>
          <a:lstStyle/>
          <a:p>
            <a:r>
              <a:rPr lang="en-US" dirty="0" smtClean="0"/>
              <a:t>H</a:t>
            </a:r>
            <a:r>
              <a:rPr lang="hu-HU" dirty="0" err="1" smtClean="0"/>
              <a:t>er</a:t>
            </a:r>
            <a:r>
              <a:rPr lang="en-US" dirty="0" smtClean="0"/>
              <a:t> </a:t>
            </a:r>
            <a:r>
              <a:rPr lang="en-US" dirty="0" smtClean="0"/>
              <a:t>school years had a great impact on the development of </a:t>
            </a:r>
            <a:r>
              <a:rPr lang="en-US" dirty="0" smtClean="0"/>
              <a:t>h</a:t>
            </a:r>
            <a:r>
              <a:rPr lang="hu-HU" dirty="0" err="1" smtClean="0"/>
              <a:t>er</a:t>
            </a:r>
            <a:r>
              <a:rPr lang="en-US" dirty="0" smtClean="0"/>
              <a:t> </a:t>
            </a:r>
            <a:r>
              <a:rPr lang="en-US" dirty="0" smtClean="0"/>
              <a:t>attitude and thinking. Their demonstrations in biology, chemistry and physics classes played a role in this (for example: making crystals and then trying it at home, hanging a thread in salt solution), as well as their regular trips to the pharmacy and arboretum</a:t>
            </a:r>
            <a:endParaRPr lang="hu-HU" dirty="0"/>
          </a:p>
        </p:txBody>
      </p:sp>
      <p:pic>
        <p:nvPicPr>
          <p:cNvPr id="6" name="Tartalom helye 4"/>
          <p:cNvPicPr>
            <a:picLocks noGrp="1" noChangeAspect="1"/>
          </p:cNvPicPr>
          <p:nvPr>
            <p:ph sz="quarter" idx="4294967295"/>
          </p:nvPr>
        </p:nvPicPr>
        <p:blipFill>
          <a:blip r:embed="rId2"/>
          <a:stretch>
            <a:fillRect/>
          </a:stretch>
        </p:blipFill>
        <p:spPr>
          <a:xfrm>
            <a:off x="5561648" y="1741021"/>
            <a:ext cx="5167312" cy="3684588"/>
          </a:xfrm>
          <a:prstGeom prst="rect">
            <a:avLst/>
          </a:prstGeom>
        </p:spPr>
      </p:pic>
    </p:spTree>
    <p:extLst>
      <p:ext uri="{BB962C8B-B14F-4D97-AF65-F5344CB8AC3E}">
        <p14:creationId xmlns:p14="http://schemas.microsoft.com/office/powerpoint/2010/main" val="4166838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University </a:t>
            </a:r>
            <a:r>
              <a:rPr lang="hu-HU" dirty="0" err="1" smtClean="0"/>
              <a:t>years</a:t>
            </a:r>
            <a:r>
              <a:rPr lang="hu-HU" dirty="0" smtClean="0"/>
              <a:t> in Szeged</a:t>
            </a:r>
            <a:endParaRPr lang="hu-HU" dirty="0"/>
          </a:p>
        </p:txBody>
      </p:sp>
      <p:sp>
        <p:nvSpPr>
          <p:cNvPr id="3" name="Tartalom helye 2"/>
          <p:cNvSpPr>
            <a:spLocks noGrp="1"/>
          </p:cNvSpPr>
          <p:nvPr>
            <p:ph sz="half" idx="4294967295"/>
          </p:nvPr>
        </p:nvSpPr>
        <p:spPr>
          <a:xfrm>
            <a:off x="0" y="1825625"/>
            <a:ext cx="5181600" cy="4351338"/>
          </a:xfrm>
        </p:spPr>
        <p:txBody>
          <a:bodyPr/>
          <a:lstStyle/>
          <a:p>
            <a:r>
              <a:rPr lang="en-US" dirty="0" smtClean="0"/>
              <a:t>In Szeged, at the then Attila </a:t>
            </a:r>
            <a:r>
              <a:rPr lang="en-US" dirty="0" err="1" smtClean="0"/>
              <a:t>József</a:t>
            </a:r>
            <a:r>
              <a:rPr lang="en-US" dirty="0" smtClean="0"/>
              <a:t> University, </a:t>
            </a:r>
            <a:r>
              <a:rPr lang="hu-HU" dirty="0" smtClean="0"/>
              <a:t>s</a:t>
            </a:r>
            <a:r>
              <a:rPr lang="en-US" dirty="0" smtClean="0"/>
              <a:t>he </a:t>
            </a:r>
            <a:r>
              <a:rPr lang="en-US" dirty="0" smtClean="0"/>
              <a:t>graduated in biology. </a:t>
            </a:r>
            <a:r>
              <a:rPr lang="hu-HU" dirty="0" err="1" smtClean="0"/>
              <a:t>Sh</a:t>
            </a:r>
            <a:r>
              <a:rPr lang="en-US" dirty="0" smtClean="0"/>
              <a:t>e </a:t>
            </a:r>
            <a:r>
              <a:rPr lang="en-US" dirty="0" smtClean="0"/>
              <a:t>received an academic scholarship and was invited to work at the Biological Research Center in Szeged, where </a:t>
            </a:r>
            <a:r>
              <a:rPr lang="hu-HU" dirty="0" smtClean="0"/>
              <a:t>s</a:t>
            </a:r>
            <a:r>
              <a:rPr lang="en-US" dirty="0" smtClean="0"/>
              <a:t>he </a:t>
            </a:r>
            <a:r>
              <a:rPr lang="en-US" dirty="0" smtClean="0"/>
              <a:t>joined the RNA team.</a:t>
            </a:r>
            <a:endParaRPr lang="hu-HU" dirty="0"/>
          </a:p>
        </p:txBody>
      </p:sp>
      <p:pic>
        <p:nvPicPr>
          <p:cNvPr id="5" name="Tartalom helye 4"/>
          <p:cNvPicPr>
            <a:picLocks noGrp="1" noChangeAspect="1"/>
          </p:cNvPicPr>
          <p:nvPr>
            <p:ph sz="half" idx="4294967295"/>
          </p:nvPr>
        </p:nvPicPr>
        <p:blipFill>
          <a:blip r:embed="rId2"/>
          <a:stretch>
            <a:fillRect/>
          </a:stretch>
        </p:blipFill>
        <p:spPr>
          <a:xfrm>
            <a:off x="5601148" y="1717563"/>
            <a:ext cx="5181600" cy="3103563"/>
          </a:xfrm>
          <a:prstGeom prst="rect">
            <a:avLst/>
          </a:prstGeom>
        </p:spPr>
      </p:pic>
    </p:spTree>
    <p:extLst>
      <p:ext uri="{BB962C8B-B14F-4D97-AF65-F5344CB8AC3E}">
        <p14:creationId xmlns:p14="http://schemas.microsoft.com/office/powerpoint/2010/main" val="2419041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USA Pennsylvania</a:t>
            </a:r>
            <a:endParaRPr lang="hu-HU" dirty="0"/>
          </a:p>
        </p:txBody>
      </p:sp>
      <p:sp>
        <p:nvSpPr>
          <p:cNvPr id="3" name="Tartalom helye 2"/>
          <p:cNvSpPr>
            <a:spLocks noGrp="1"/>
          </p:cNvSpPr>
          <p:nvPr>
            <p:ph sz="half" idx="4294967295"/>
          </p:nvPr>
        </p:nvSpPr>
        <p:spPr>
          <a:xfrm>
            <a:off x="0" y="1827213"/>
            <a:ext cx="5181600" cy="4351337"/>
          </a:xfrm>
        </p:spPr>
        <p:txBody>
          <a:bodyPr>
            <a:normAutofit/>
          </a:bodyPr>
          <a:lstStyle/>
          <a:p>
            <a:r>
              <a:rPr lang="en-US" dirty="0" smtClean="0"/>
              <a:t>a few years later </a:t>
            </a:r>
            <a:r>
              <a:rPr lang="hu-HU" dirty="0" smtClean="0"/>
              <a:t>s</a:t>
            </a:r>
            <a:r>
              <a:rPr lang="en-US" dirty="0" smtClean="0"/>
              <a:t>he </a:t>
            </a:r>
            <a:r>
              <a:rPr lang="en-US" dirty="0" smtClean="0"/>
              <a:t>moved to the University of Pennsylvania, </a:t>
            </a:r>
            <a:r>
              <a:rPr lang="en-US" dirty="0" smtClean="0"/>
              <a:t>where</a:t>
            </a:r>
            <a:r>
              <a:rPr lang="hu-HU" dirty="0" smtClean="0"/>
              <a:t> s</a:t>
            </a:r>
            <a:r>
              <a:rPr lang="en-US" dirty="0" smtClean="0"/>
              <a:t>he </a:t>
            </a:r>
            <a:r>
              <a:rPr lang="hu-HU" dirty="0" smtClean="0"/>
              <a:t>has</a:t>
            </a:r>
            <a:r>
              <a:rPr lang="en-US" dirty="0" smtClean="0"/>
              <a:t> research</a:t>
            </a:r>
            <a:r>
              <a:rPr lang="hu-HU" dirty="0" err="1" smtClean="0"/>
              <a:t>ed</a:t>
            </a:r>
            <a:r>
              <a:rPr lang="hu-HU" dirty="0" smtClean="0"/>
              <a:t> </a:t>
            </a:r>
            <a:r>
              <a:rPr lang="hu-HU" dirty="0" err="1" smtClean="0"/>
              <a:t>for</a:t>
            </a:r>
            <a:r>
              <a:rPr lang="en-US" dirty="0" smtClean="0"/>
              <a:t> 24 </a:t>
            </a:r>
            <a:r>
              <a:rPr lang="en-US" dirty="0" smtClean="0"/>
              <a:t>years. In 2004, </a:t>
            </a:r>
            <a:r>
              <a:rPr lang="hu-HU" dirty="0" smtClean="0"/>
              <a:t>s</a:t>
            </a:r>
            <a:r>
              <a:rPr lang="en-US" dirty="0" smtClean="0"/>
              <a:t>he </a:t>
            </a:r>
            <a:r>
              <a:rPr lang="en-US" dirty="0" smtClean="0"/>
              <a:t>and a colleague, Drew </a:t>
            </a:r>
            <a:r>
              <a:rPr lang="en-US" dirty="0" err="1" smtClean="0"/>
              <a:t>Weissmann</a:t>
            </a:r>
            <a:r>
              <a:rPr lang="en-US" dirty="0" smtClean="0"/>
              <a:t>, registered a patent for the therapeutic use of mRNA containing modified nucleosides. This patent was purchased in 2011 by </a:t>
            </a:r>
            <a:r>
              <a:rPr lang="en-US" dirty="0" err="1" smtClean="0"/>
              <a:t>BioNTech</a:t>
            </a:r>
            <a:r>
              <a:rPr lang="en-US" dirty="0" smtClean="0"/>
              <a:t> and </a:t>
            </a:r>
            <a:r>
              <a:rPr lang="en-US" dirty="0" err="1" smtClean="0"/>
              <a:t>Moderna</a:t>
            </a:r>
            <a:r>
              <a:rPr lang="en-US" dirty="0" smtClean="0"/>
              <a:t>. In 2014, Katalin </a:t>
            </a:r>
            <a:r>
              <a:rPr lang="en-US" dirty="0" err="1" smtClean="0"/>
              <a:t>Karikó</a:t>
            </a:r>
            <a:r>
              <a:rPr lang="en-US" dirty="0" smtClean="0"/>
              <a:t> became the vice president of the German company </a:t>
            </a:r>
            <a:r>
              <a:rPr lang="en-US" dirty="0" err="1" smtClean="0"/>
              <a:t>BioNTech</a:t>
            </a:r>
            <a:endParaRPr lang="hu-HU" dirty="0"/>
          </a:p>
        </p:txBody>
      </p:sp>
      <p:pic>
        <p:nvPicPr>
          <p:cNvPr id="5" name="Tartalom helye 4"/>
          <p:cNvPicPr>
            <a:picLocks noGrp="1" noChangeAspect="1"/>
          </p:cNvPicPr>
          <p:nvPr>
            <p:ph sz="half" idx="4294967295"/>
          </p:nvPr>
        </p:nvPicPr>
        <p:blipFill>
          <a:blip r:embed="rId2"/>
          <a:stretch>
            <a:fillRect/>
          </a:stretch>
        </p:blipFill>
        <p:spPr>
          <a:xfrm>
            <a:off x="5267661" y="2178573"/>
            <a:ext cx="5181600" cy="3238500"/>
          </a:xfrm>
          <a:prstGeom prst="rect">
            <a:avLst/>
          </a:prstGeom>
        </p:spPr>
      </p:pic>
    </p:spTree>
    <p:extLst>
      <p:ext uri="{BB962C8B-B14F-4D97-AF65-F5344CB8AC3E}">
        <p14:creationId xmlns:p14="http://schemas.microsoft.com/office/powerpoint/2010/main" val="114043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			COVID-19</a:t>
            </a:r>
            <a:endParaRPr lang="hu-HU" dirty="0"/>
          </a:p>
        </p:txBody>
      </p:sp>
      <p:sp>
        <p:nvSpPr>
          <p:cNvPr id="6" name="Tartalom helye 5"/>
          <p:cNvSpPr>
            <a:spLocks noGrp="1"/>
          </p:cNvSpPr>
          <p:nvPr>
            <p:ph sz="quarter" idx="4294967295"/>
          </p:nvPr>
        </p:nvSpPr>
        <p:spPr>
          <a:xfrm>
            <a:off x="7008813" y="1690688"/>
            <a:ext cx="5183187" cy="3684587"/>
          </a:xfrm>
        </p:spPr>
        <p:txBody>
          <a:bodyPr>
            <a:normAutofit lnSpcReduction="10000"/>
          </a:bodyPr>
          <a:lstStyle/>
          <a:p>
            <a:r>
              <a:rPr lang="en-US" dirty="0" smtClean="0"/>
              <a:t>. In 2018, together with the pharmaceutical company Pfizer, they began to develop a vaccine based on this technology, which is also why testing of the vaccine began a few months after the appearance of the coronavirus, and its widespread use at the beginning of December </a:t>
            </a:r>
            <a:r>
              <a:rPr lang="hu-HU" dirty="0" smtClean="0"/>
              <a:t>2019</a:t>
            </a:r>
            <a:r>
              <a:rPr lang="en-US" dirty="0" smtClean="0"/>
              <a:t>.</a:t>
            </a:r>
            <a:endParaRPr lang="hu-HU" dirty="0" smtClean="0"/>
          </a:p>
          <a:p>
            <a:r>
              <a:rPr lang="en-US" dirty="0" smtClean="0"/>
              <a:t>In 2020, Katalin </a:t>
            </a:r>
            <a:r>
              <a:rPr lang="en-US" dirty="0" err="1" smtClean="0"/>
              <a:t>Karikó's</a:t>
            </a:r>
            <a:r>
              <a:rPr lang="en-US" dirty="0" smtClean="0"/>
              <a:t> name was suddenly known to everyone. The majority of Hungarians were proud that a native of our country - even if </a:t>
            </a:r>
            <a:r>
              <a:rPr lang="hu-HU" dirty="0" smtClean="0"/>
              <a:t>s</a:t>
            </a:r>
            <a:r>
              <a:rPr lang="en-US" dirty="0" smtClean="0"/>
              <a:t>he </a:t>
            </a:r>
            <a:r>
              <a:rPr lang="en-US" dirty="0" smtClean="0"/>
              <a:t>did not work here for most of </a:t>
            </a:r>
            <a:r>
              <a:rPr lang="en-US" dirty="0" smtClean="0"/>
              <a:t>h</a:t>
            </a:r>
            <a:r>
              <a:rPr lang="hu-HU" dirty="0" err="1" smtClean="0"/>
              <a:t>er</a:t>
            </a:r>
            <a:r>
              <a:rPr lang="en-US" dirty="0" smtClean="0"/>
              <a:t> </a:t>
            </a:r>
            <a:r>
              <a:rPr lang="en-US" dirty="0" smtClean="0"/>
              <a:t>life - contributed to the development of vaccination.</a:t>
            </a:r>
            <a:endParaRPr lang="hu-HU" dirty="0" smtClean="0"/>
          </a:p>
          <a:p>
            <a:endParaRPr lang="hu-HU" dirty="0"/>
          </a:p>
        </p:txBody>
      </p:sp>
      <p:pic>
        <p:nvPicPr>
          <p:cNvPr id="1026" name="Picture 2" descr="Milliók köszönhetik neki életüket - Nobel-díjas Karikó Katalin - Heti jó arc"/>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1344706" y="2008187"/>
            <a:ext cx="5157788" cy="328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73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6427" y="1883286"/>
            <a:ext cx="8596668" cy="1826581"/>
          </a:xfrm>
        </p:spPr>
        <p:txBody>
          <a:bodyPr/>
          <a:lstStyle/>
          <a:p>
            <a:r>
              <a:rPr lang="hu-HU" dirty="0" smtClean="0"/>
              <a:t>		T</a:t>
            </a:r>
            <a:r>
              <a:rPr lang="en-US" dirty="0" smtClean="0"/>
              <a:t>hank </a:t>
            </a:r>
            <a:r>
              <a:rPr lang="en-US" dirty="0"/>
              <a:t>you for your </a:t>
            </a:r>
            <a:r>
              <a:rPr lang="en-US" dirty="0" smtClean="0"/>
              <a:t>attention</a:t>
            </a:r>
            <a:r>
              <a:rPr lang="hu-HU" dirty="0" smtClean="0"/>
              <a:t>!</a:t>
            </a:r>
            <a:endParaRPr lang="hu-HU" dirty="0"/>
          </a:p>
        </p:txBody>
      </p:sp>
      <p:sp>
        <p:nvSpPr>
          <p:cNvPr id="3" name="Szöveg helye 2"/>
          <p:cNvSpPr>
            <a:spLocks noGrp="1"/>
          </p:cNvSpPr>
          <p:nvPr>
            <p:ph type="body" idx="1"/>
          </p:nvPr>
        </p:nvSpPr>
        <p:spPr/>
        <p:txBody>
          <a:bodyPr/>
          <a:lstStyle/>
          <a:p>
            <a:endParaRPr lang="hu-HU" dirty="0"/>
          </a:p>
        </p:txBody>
      </p:sp>
    </p:spTree>
    <p:extLst>
      <p:ext uri="{BB962C8B-B14F-4D97-AF65-F5344CB8AC3E}">
        <p14:creationId xmlns:p14="http://schemas.microsoft.com/office/powerpoint/2010/main" val="1706659027"/>
      </p:ext>
    </p:extLst>
  </p:cSld>
  <p:clrMapOvr>
    <a:masterClrMapping/>
  </p:clrMapOvr>
</p:sld>
</file>

<file path=ppt/theme/theme1.xml><?xml version="1.0" encoding="utf-8"?>
<a:theme xmlns:a="http://schemas.openxmlformats.org/drawingml/2006/main" name="Fazetta">
  <a:themeElements>
    <a:clrScheme name="Fazet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zet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zet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58</TotalTime>
  <Words>407</Words>
  <Application>Microsoft Office PowerPoint</Application>
  <PresentationFormat>Szélesvásznú</PresentationFormat>
  <Paragraphs>15</Paragraphs>
  <Slides>7</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7</vt:i4>
      </vt:variant>
    </vt:vector>
  </HeadingPairs>
  <TitlesOfParts>
    <vt:vector size="11" baseType="lpstr">
      <vt:lpstr>Arial</vt:lpstr>
      <vt:lpstr>Trebuchet MS</vt:lpstr>
      <vt:lpstr>Wingdings 3</vt:lpstr>
      <vt:lpstr>Fazetta</vt:lpstr>
      <vt:lpstr>A Hungarian Woman in STEAM</vt:lpstr>
      <vt:lpstr>  Primary school years</vt:lpstr>
      <vt:lpstr>  High school years</vt:lpstr>
      <vt:lpstr>  University years in Szeged</vt:lpstr>
      <vt:lpstr>   USA Pennsylvania</vt:lpstr>
      <vt:lpstr>   COVID-19</vt:lpstr>
      <vt:lpstr>  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Hungarien Women in STEAM</dc:title>
  <dc:creator>Décsi Andrea</dc:creator>
  <cp:lastModifiedBy>Polonkai Zoltán</cp:lastModifiedBy>
  <cp:revision>9</cp:revision>
  <dcterms:created xsi:type="dcterms:W3CDTF">2023-10-26T07:07:04Z</dcterms:created>
  <dcterms:modified xsi:type="dcterms:W3CDTF">2023-10-26T08:18:57Z</dcterms:modified>
</cp:coreProperties>
</file>