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3" r:id="rId15"/>
    <p:sldId id="271" r:id="rId16"/>
    <p:sldId id="269" r:id="rId17"/>
    <p:sldId id="274" r:id="rId18"/>
    <p:sldId id="270" r:id="rId19"/>
    <p:sldId id="272" r:id="rId20"/>
    <p:sldId id="277" r:id="rId21"/>
    <p:sldId id="275" r:id="rId22"/>
    <p:sldId id="276" r:id="rId23"/>
    <p:sldId id="278" r:id="rId24"/>
    <p:sldId id="279" r:id="rId25"/>
    <p:sldId id="280" r:id="rId26"/>
    <p:sldId id="282" r:id="rId27"/>
    <p:sldId id="283" r:id="rId28"/>
    <p:sldId id="281" r:id="rId29"/>
    <p:sldId id="284" r:id="rId30"/>
    <p:sldId id="285" r:id="rId31"/>
    <p:sldId id="286" r:id="rId32"/>
    <p:sldId id="287" r:id="rId33"/>
    <p:sldId id="288" r:id="rId34"/>
    <p:sldId id="289" r:id="rId35"/>
    <p:sldId id="291" r:id="rId36"/>
    <p:sldId id="290" r:id="rId37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E3A4-3F2C-4123-B9CC-DED54F202B44}" type="datetimeFigureOut">
              <a:rPr lang="lt-LT" smtClean="0"/>
              <a:t>2022-03-19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BE50-9039-49FD-BC6F-FD9A5F7427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03631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E3A4-3F2C-4123-B9CC-DED54F202B44}" type="datetimeFigureOut">
              <a:rPr lang="lt-LT" smtClean="0"/>
              <a:t>2022-03-19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BE50-9039-49FD-BC6F-FD9A5F7427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00605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E3A4-3F2C-4123-B9CC-DED54F202B44}" type="datetimeFigureOut">
              <a:rPr lang="lt-LT" smtClean="0"/>
              <a:t>2022-03-19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BE50-9039-49FD-BC6F-FD9A5F7427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04830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E3A4-3F2C-4123-B9CC-DED54F202B44}" type="datetimeFigureOut">
              <a:rPr lang="lt-LT" smtClean="0"/>
              <a:t>2022-03-19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BE50-9039-49FD-BC6F-FD9A5F7427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71035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E3A4-3F2C-4123-B9CC-DED54F202B44}" type="datetimeFigureOut">
              <a:rPr lang="lt-LT" smtClean="0"/>
              <a:t>2022-03-19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BE50-9039-49FD-BC6F-FD9A5F7427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44056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E3A4-3F2C-4123-B9CC-DED54F202B44}" type="datetimeFigureOut">
              <a:rPr lang="lt-LT" smtClean="0"/>
              <a:t>2022-03-19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BE50-9039-49FD-BC6F-FD9A5F7427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26113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E3A4-3F2C-4123-B9CC-DED54F202B44}" type="datetimeFigureOut">
              <a:rPr lang="lt-LT" smtClean="0"/>
              <a:t>2022-03-19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BE50-9039-49FD-BC6F-FD9A5F7427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20793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E3A4-3F2C-4123-B9CC-DED54F202B44}" type="datetimeFigureOut">
              <a:rPr lang="lt-LT" smtClean="0"/>
              <a:t>2022-03-19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BE50-9039-49FD-BC6F-FD9A5F7427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4614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E3A4-3F2C-4123-B9CC-DED54F202B44}" type="datetimeFigureOut">
              <a:rPr lang="lt-LT" smtClean="0"/>
              <a:t>2022-03-19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BE50-9039-49FD-BC6F-FD9A5F7427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23220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E3A4-3F2C-4123-B9CC-DED54F202B44}" type="datetimeFigureOut">
              <a:rPr lang="lt-LT" smtClean="0"/>
              <a:t>2022-03-19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BE50-9039-49FD-BC6F-FD9A5F7427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42358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E3A4-3F2C-4123-B9CC-DED54F202B44}" type="datetimeFigureOut">
              <a:rPr lang="lt-LT" smtClean="0"/>
              <a:t>2022-03-19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CBE50-9039-49FD-BC6F-FD9A5F7427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15351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4E3A4-3F2C-4123-B9CC-DED54F202B44}" type="datetimeFigureOut">
              <a:rPr lang="lt-LT" smtClean="0"/>
              <a:t>2022-03-19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CBE50-9039-49FD-BC6F-FD9A5F7427D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51038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qgvbJAqe70" TargetMode="External"/><Relationship Id="rId2" Type="http://schemas.openxmlformats.org/officeDocument/2006/relationships/hyperlink" Target="https://www.youtube.com/watch?v=lgXnB_umKnE" TargetMode="Externa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Qeub39T-9c" TargetMode="External"/><Relationship Id="rId2" Type="http://schemas.openxmlformats.org/officeDocument/2006/relationships/hyperlink" Target="https://www.youtube.com/watch?v=a1YUX21knEk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679269"/>
            <a:ext cx="9144000" cy="1188720"/>
          </a:xfrm>
        </p:spPr>
        <p:txBody>
          <a:bodyPr>
            <a:noAutofit/>
          </a:bodyPr>
          <a:lstStyle/>
          <a:p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Mikalojus Konstantinas Čiurlionis</a:t>
            </a:r>
            <a:b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(1875-1911)</a:t>
            </a:r>
            <a:endParaRPr lang="lt-LT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3999" y="2103120"/>
            <a:ext cx="10167257" cy="4362994"/>
          </a:xfrm>
        </p:spPr>
        <p:txBody>
          <a:bodyPr numCol="1">
            <a:normAutofit/>
          </a:bodyPr>
          <a:lstStyle/>
          <a:p>
            <a:r>
              <a:rPr lang="lt-LT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</a:t>
            </a:r>
          </a:p>
          <a:p>
            <a:endParaRPr lang="lt-LT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</a:p>
          <a:p>
            <a:r>
              <a:rPr lang="lt-LT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Lithuanian composer </a:t>
            </a:r>
          </a:p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painter</a:t>
            </a:r>
            <a:r>
              <a:rPr lang="lt-LT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lt-LT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artist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041029"/>
            <a:ext cx="3348446" cy="442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80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4406"/>
          </a:xfrm>
        </p:spPr>
        <p:txBody>
          <a:bodyPr/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Mikalojus Konstantinas Čiurlionis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397725"/>
            <a:ext cx="10515600" cy="51337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Mikalojus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Konstantinas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Čiurlionis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was born in 1875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September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22nd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Lithuania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 the organist's family (the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oldest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9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children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family).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age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started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playing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a school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orchestra in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Lithuania.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age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started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attending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Warsaw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Conservatory.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1901-1902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age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M. K. Čiurlionis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studied 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Leipzig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Conservatory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Germany.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age of 27, he enters a drawing school in Warsaw.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1904-1906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age of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studied 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Warsaw School of Art.</a:t>
            </a: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 K. Čiurlionis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live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Vilnius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1907-1908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composer and painter live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St. Petersburg,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Russia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1908-1909. 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age of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pneumonia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1911.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506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313509"/>
            <a:ext cx="10515600" cy="1071154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Music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384663"/>
            <a:ext cx="10515600" cy="501613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music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later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appeared in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K.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Čiurlionis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'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life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just ten years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M. K. Čiurlionis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composed about 400 pieces of music, including two major symphonic poems, an overture, a cantata for choir and orchestra, two sonatas and several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variation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cycles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piano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string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quartet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works for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choir.</a:t>
            </a: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K.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Čiurlionis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came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artist when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mature composer.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dedicated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painting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6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years. In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1904-1909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K.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Čiurlionis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created about 400 paintings and graphics. M. K.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Čiurlionis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liked to work with tempera, pastel,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mixed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ink, and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fluorophore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well.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artist belongs to the styles of late romanticism, symbolism and modernism. Some of his works are abstract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addition to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music and art that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recognized in Europe,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Čiurlionis alos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created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works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literature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poetry. M. K.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Čiurlionis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also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expressed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himself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journalist, experimented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artistic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photography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was an active public figure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442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182881"/>
            <a:ext cx="10515600" cy="1045028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Inspiration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345474"/>
            <a:ext cx="10515600" cy="531658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K.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Čiurlionis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interested in geology and history, chemistry and geometry, physics and astronomy, astrology and ancient mythology, ancient and modern languages, classical and new philosophy, Eastern and Western religions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K. Composer, painter was interested in his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origin,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Lithuanian folk art fairy tales, legends, stories, as well as small architecture.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 artist was also interested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being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human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anatomy, human psychological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objects of creation and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inspiration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such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nature, architecture, interior and exterior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decoration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K.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Čiurlionis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influenced by music to create mature paintings. Some of his works are particularly musical. Inspired by music, he created a series of paintings "Sonata". 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K.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Čiurlionis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often combined several themes such as man, music, geometry, astronomy, mythology, philosophy in one picture. He created paintings in cycles, diptychs, triptychs.</a:t>
            </a:r>
          </a:p>
          <a:p>
            <a:pPr marL="0" indent="0" algn="just">
              <a:buNone/>
            </a:pP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7481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222070"/>
            <a:ext cx="10515600" cy="73152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Portrait in the score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606" y="1176985"/>
            <a:ext cx="4023658" cy="5427096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938" y="1176986"/>
            <a:ext cx="3972786" cy="542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952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35577" y="5721531"/>
            <a:ext cx="11155680" cy="627018"/>
          </a:xfrm>
        </p:spPr>
        <p:txBody>
          <a:bodyPr>
            <a:normAutofit/>
          </a:bodyPr>
          <a:lstStyle/>
          <a:p>
            <a:pPr algn="ctr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Vignette</a:t>
            </a:r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Lithuanian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folk song </a:t>
            </a:r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10.4x16.6cm</a:t>
            </a: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Paper, pencil, ink, pen.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406" y="535578"/>
            <a:ext cx="7746383" cy="5001306"/>
          </a:xfrm>
        </p:spPr>
      </p:pic>
    </p:spTree>
    <p:extLst>
      <p:ext uri="{BB962C8B-B14F-4D97-AF65-F5344CB8AC3E}">
        <p14:creationId xmlns:p14="http://schemas.microsoft.com/office/powerpoint/2010/main" val="1572886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65761" y="5630091"/>
            <a:ext cx="11299370" cy="1005839"/>
          </a:xfrm>
        </p:spPr>
        <p:txBody>
          <a:bodyPr>
            <a:normAutofit/>
          </a:bodyPr>
          <a:lstStyle/>
          <a:p>
            <a:pPr algn="ctr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Vignette for Lithuanian folk song 10.4x16.6cm. The</a:t>
            </a:r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artist</a:t>
            </a:r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paper, pencil, ink, pen</a:t>
            </a:r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paint</a:t>
            </a:r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painting</a:t>
            </a:r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994" y="501968"/>
            <a:ext cx="7805548" cy="5128123"/>
          </a:xfrm>
        </p:spPr>
      </p:pic>
    </p:spTree>
    <p:extLst>
      <p:ext uri="{BB962C8B-B14F-4D97-AF65-F5344CB8AC3E}">
        <p14:creationId xmlns:p14="http://schemas.microsoft.com/office/powerpoint/2010/main" val="3065170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5734594"/>
            <a:ext cx="10515600" cy="653143"/>
          </a:xfrm>
        </p:spPr>
        <p:txBody>
          <a:bodyPr>
            <a:normAutofit/>
          </a:bodyPr>
          <a:lstStyle/>
          <a:p>
            <a:pPr algn="ctr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Portrait sketches. Paper, pencil.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Turinio vietos rezervavimo ženklas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49086"/>
            <a:ext cx="3300763" cy="4481195"/>
          </a:xfr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109" y="849085"/>
            <a:ext cx="7020691" cy="448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016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5434150"/>
            <a:ext cx="10515600" cy="613954"/>
          </a:xfrm>
        </p:spPr>
        <p:txBody>
          <a:bodyPr>
            <a:normAutofit/>
          </a:bodyPr>
          <a:lstStyle/>
          <a:p>
            <a:pPr algn="ctr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Minimalism in landscape sketches. Paper, pencil.</a:t>
            </a:r>
            <a:endParaRPr lang="lt-L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96" y="927463"/>
            <a:ext cx="5582033" cy="3956276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240" y="927463"/>
            <a:ext cx="4741560" cy="401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373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6061166"/>
            <a:ext cx="10515600" cy="574765"/>
          </a:xfrm>
        </p:spPr>
        <p:txBody>
          <a:bodyPr>
            <a:normAutofit/>
          </a:bodyPr>
          <a:lstStyle/>
          <a:p>
            <a:pPr algn="ctr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Sketch, landscape. Paper, pencil.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937" y="365126"/>
            <a:ext cx="7153941" cy="5500484"/>
          </a:xfrm>
        </p:spPr>
      </p:pic>
    </p:spTree>
    <p:extLst>
      <p:ext uri="{BB962C8B-B14F-4D97-AF65-F5344CB8AC3E}">
        <p14:creationId xmlns:p14="http://schemas.microsoft.com/office/powerpoint/2010/main" val="3276556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5852161"/>
            <a:ext cx="10515600" cy="692330"/>
          </a:xfrm>
        </p:spPr>
        <p:txBody>
          <a:bodyPr>
            <a:normAutofit/>
          </a:bodyPr>
          <a:lstStyle/>
          <a:p>
            <a:pPr algn="ctr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Architecture and nature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sketch.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Paper, pencil</a:t>
            </a:r>
            <a:endParaRPr lang="lt-L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757" y="495755"/>
            <a:ext cx="8046397" cy="5225778"/>
          </a:xfrm>
        </p:spPr>
      </p:pic>
    </p:spTree>
    <p:extLst>
      <p:ext uri="{BB962C8B-B14F-4D97-AF65-F5344CB8AC3E}">
        <p14:creationId xmlns:p14="http://schemas.microsoft.com/office/powerpoint/2010/main" val="3486051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5773783"/>
            <a:ext cx="10515600" cy="744583"/>
          </a:xfrm>
        </p:spPr>
        <p:txBody>
          <a:bodyPr>
            <a:normAutofit/>
          </a:bodyPr>
          <a:lstStyle/>
          <a:p>
            <a:pPr algn="ctr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Architecture and nature sketch. Paper, pencil</a:t>
            </a:r>
            <a:endParaRPr lang="lt-L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277" y="482737"/>
            <a:ext cx="8110760" cy="5186543"/>
          </a:xfrm>
        </p:spPr>
      </p:pic>
    </p:spTree>
    <p:extLst>
      <p:ext uri="{BB962C8B-B14F-4D97-AF65-F5344CB8AC3E}">
        <p14:creationId xmlns:p14="http://schemas.microsoft.com/office/powerpoint/2010/main" val="3492687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40080" y="4955663"/>
            <a:ext cx="10713720" cy="1288383"/>
          </a:xfrm>
        </p:spPr>
        <p:txBody>
          <a:bodyPr numCol="2">
            <a:normAutofit/>
          </a:bodyPr>
          <a:lstStyle/>
          <a:p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Lithuanian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folk art “Chapel“</a:t>
            </a:r>
            <a:b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sketch. Paper, pencil.</a:t>
            </a:r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Lithuanian folk art, interior element-chair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sketch.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Paper, pencil.</a:t>
            </a:r>
            <a:endParaRPr lang="lt-L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59" y="365125"/>
            <a:ext cx="3135868" cy="4590538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503" y="365125"/>
            <a:ext cx="7114157" cy="459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663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48639" y="5394960"/>
            <a:ext cx="11194869" cy="914400"/>
          </a:xfrm>
        </p:spPr>
        <p:txBody>
          <a:bodyPr>
            <a:normAutofit/>
          </a:bodyPr>
          <a:lstStyle/>
          <a:p>
            <a:pPr algn="ctr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Allegro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sketch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dedicated to Sonata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no. 5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(Sea Sonata),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1908. Paper, pencil. 11.8x16.0 cm.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work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combines music, biology, chemistry and physics.</a:t>
            </a:r>
            <a:endParaRPr lang="lt-L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507" y="365125"/>
            <a:ext cx="6097968" cy="4860018"/>
          </a:xfrm>
        </p:spPr>
      </p:pic>
    </p:spTree>
    <p:extLst>
      <p:ext uri="{BB962C8B-B14F-4D97-AF65-F5344CB8AC3E}">
        <p14:creationId xmlns:p14="http://schemas.microsoft.com/office/powerpoint/2010/main" val="2429916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8098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Photography</a:t>
            </a:r>
            <a:endParaRPr lang="lt-LT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30" y="1603555"/>
            <a:ext cx="5731426" cy="4351338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03555"/>
            <a:ext cx="5808081" cy="438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931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980349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Pastel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88" y="1580609"/>
            <a:ext cx="4920833" cy="4245427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291" y="1580608"/>
            <a:ext cx="6483974" cy="424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12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1161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Pastel</a:t>
            </a:r>
            <a:endParaRPr lang="en-US" sz="4000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726" y="1306286"/>
            <a:ext cx="6348548" cy="5431430"/>
          </a:xfrm>
        </p:spPr>
      </p:pic>
    </p:spTree>
    <p:extLst>
      <p:ext uri="{BB962C8B-B14F-4D97-AF65-F5344CB8AC3E}">
        <p14:creationId xmlns:p14="http://schemas.microsoft.com/office/powerpoint/2010/main" val="1737342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71600" y="548640"/>
            <a:ext cx="9982200" cy="1371600"/>
          </a:xfrm>
        </p:spPr>
        <p:txBody>
          <a:bodyPr>
            <a:normAutofit/>
          </a:bodyPr>
          <a:lstStyle/>
          <a:p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Fluorophore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19" y="2129881"/>
            <a:ext cx="6003655" cy="4343785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737" y="321060"/>
            <a:ext cx="4531204" cy="6152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2954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287383"/>
            <a:ext cx="10515600" cy="809897"/>
          </a:xfrm>
        </p:spPr>
        <p:txBody>
          <a:bodyPr>
            <a:normAutofit/>
          </a:bodyPr>
          <a:lstStyle/>
          <a:p>
            <a:pPr algn="ctr"/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Tempera</a:t>
            </a:r>
            <a:endParaRPr lang="lt-LT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411" y="1290980"/>
            <a:ext cx="4528004" cy="5165908"/>
          </a:xfr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690" y="1290980"/>
            <a:ext cx="4550229" cy="517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288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35577" y="5551715"/>
            <a:ext cx="11656423" cy="1306285"/>
          </a:xfrm>
        </p:spPr>
        <p:txBody>
          <a:bodyPr numCol="2">
            <a:normAutofit/>
          </a:bodyPr>
          <a:lstStyle/>
          <a:p>
            <a:pPr algn="ctr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Fugue from the diptych “Prelude. </a:t>
            </a:r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Fuga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”. 1908. Paper, tempera. 62.2x72.6</a:t>
            </a:r>
            <a:b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City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the cycle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“City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1908. Paper, tempera, gouache. 36.2x31.5</a:t>
            </a:r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b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3" y="375649"/>
            <a:ext cx="5942803" cy="5176066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321" y="375649"/>
            <a:ext cx="4632679" cy="512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6249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00891" y="5538651"/>
            <a:ext cx="10752909" cy="1188720"/>
          </a:xfrm>
        </p:spPr>
        <p:txBody>
          <a:bodyPr numCol="2">
            <a:norm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Summer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Picture II from a triptych. 1907. Paper, tempera, watercolor, gouache.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36.1x31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Raigardas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picture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from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triptych. 1907. Paper, tempera. 61.6x71.8</a:t>
            </a:r>
            <a:endParaRPr lang="lt-LT" sz="2600" dirty="0"/>
          </a:p>
        </p:txBody>
      </p:sp>
      <p:pic>
        <p:nvPicPr>
          <p:cNvPr id="8" name="Turinio vietos rezervavimo ženklas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59" y="415548"/>
            <a:ext cx="4428307" cy="5003668"/>
          </a:xfrm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836" y="415549"/>
            <a:ext cx="5731551" cy="500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4845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5930537"/>
            <a:ext cx="10515600" cy="836023"/>
          </a:xfrm>
        </p:spPr>
        <p:txBody>
          <a:bodyPr>
            <a:normAutofit/>
          </a:bodyPr>
          <a:lstStyle/>
          <a:p>
            <a:pPr algn="ctr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Worship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Sun“,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1909. Cardboard, tempera. 55.7x70.7.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work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deals with evolution, geology, and history.</a:t>
            </a:r>
            <a:endParaRPr lang="lt-L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Turinio vietos rezervavimo ženklas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067" y="221842"/>
            <a:ext cx="7081866" cy="5596227"/>
          </a:xfrm>
        </p:spPr>
      </p:pic>
    </p:spTree>
    <p:extLst>
      <p:ext uri="{BB962C8B-B14F-4D97-AF65-F5344CB8AC3E}">
        <p14:creationId xmlns:p14="http://schemas.microsoft.com/office/powerpoint/2010/main" val="20136113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85152" y="5682343"/>
            <a:ext cx="11619614" cy="809897"/>
          </a:xfrm>
        </p:spPr>
        <p:txBody>
          <a:bodyPr>
            <a:normAutofit fontScale="90000"/>
          </a:bodyPr>
          <a:lstStyle/>
          <a:p>
            <a:pPr algn="just"/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“Lightning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”1909. Cardboard, tempera. 59.8x76.6 "Thunder" 1909. Cardboard,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tempera.60.9x61</a:t>
            </a:r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works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which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manifestations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physics and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chemistry can be found.</a:t>
            </a:r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728" y="626380"/>
            <a:ext cx="4846673" cy="4861606"/>
          </a:xfrm>
          <a:prstGeom prst="rect">
            <a:avLst/>
          </a:prstGeom>
        </p:spPr>
      </p:pic>
      <p:pic>
        <p:nvPicPr>
          <p:cNvPr id="7" name="Turinio vietos rezervavimo ženklas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52" y="659831"/>
            <a:ext cx="6094025" cy="4794705"/>
          </a:xfrm>
        </p:spPr>
      </p:pic>
    </p:spTree>
    <p:extLst>
      <p:ext uri="{BB962C8B-B14F-4D97-AF65-F5344CB8AC3E}">
        <p14:creationId xmlns:p14="http://schemas.microsoft.com/office/powerpoint/2010/main" val="27899312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67146" y="5675140"/>
            <a:ext cx="11877253" cy="1182859"/>
          </a:xfrm>
        </p:spPr>
        <p:txBody>
          <a:bodyPr numCol="1">
            <a:normAutofit/>
          </a:bodyPr>
          <a:lstStyle/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Cemetery"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1909. Cardboard, tempera,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"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Lithuanian Cemetery" 1909.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Cardboard, watercolor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30.4x35.6 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tempera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61,5x62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The works which show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Lithuanian folk architecture.</a:t>
            </a:r>
            <a:endParaRPr lang="lt-LT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807" y="460056"/>
            <a:ext cx="5144530" cy="5215085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47" y="460057"/>
            <a:ext cx="5970894" cy="521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681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70263" y="5943599"/>
            <a:ext cx="6170245" cy="679269"/>
          </a:xfrm>
        </p:spPr>
        <p:txBody>
          <a:bodyPr>
            <a:normAutofit fontScale="90000"/>
          </a:bodyPr>
          <a:lstStyle/>
          <a:p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it-I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Sonata </a:t>
            </a: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no. 7 (Sonata of the Pyramids). </a:t>
            </a:r>
            <a:r>
              <a:rPr lang="it-I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Scherzo“ 1909</a:t>
            </a: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Paper, tempera. 53.8x69.4</a:t>
            </a:r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b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6" y="365125"/>
            <a:ext cx="6552069" cy="5228670"/>
          </a:xfrm>
        </p:spPr>
      </p:pic>
      <p:sp>
        <p:nvSpPr>
          <p:cNvPr id="6" name="Turinio vietos rezervavimo ženklas 5"/>
          <p:cNvSpPr>
            <a:spLocks noGrp="1"/>
          </p:cNvSpPr>
          <p:nvPr>
            <p:ph sz="half" idx="2"/>
          </p:nvPr>
        </p:nvSpPr>
        <p:spPr>
          <a:xfrm>
            <a:off x="7158556" y="5708469"/>
            <a:ext cx="4663551" cy="1149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it-IT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Sonata </a:t>
            </a:r>
            <a:r>
              <a:rPr lang="it-IT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no. 7 (Sonata of the Pyramids). </a:t>
            </a:r>
            <a:r>
              <a:rPr lang="it-IT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Allegro</a:t>
            </a:r>
            <a:r>
              <a:rPr lang="lt-LT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it-IT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it-IT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1909. Paper, tempera. 76.6x59.7</a:t>
            </a:r>
            <a:endParaRPr lang="lt-LT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556" y="365125"/>
            <a:ext cx="4145502" cy="522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8249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692" y="278086"/>
            <a:ext cx="4630482" cy="5365068"/>
          </a:xfrm>
        </p:spPr>
      </p:pic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1005840" y="5760720"/>
            <a:ext cx="10347960" cy="79683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„Sonata no. 4 (Summer Sonata). Finale ”. 1908. Paper, tempera. 72.5x62</a:t>
            </a:r>
          </a:p>
          <a:p>
            <a:pPr marL="0" indent="0" algn="ctr">
              <a:buNone/>
            </a:pP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in which we see the illusion of nature, architecture and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000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5969727"/>
            <a:ext cx="10515600" cy="653142"/>
          </a:xfrm>
        </p:spPr>
        <p:txBody>
          <a:bodyPr>
            <a:normAutofit fontScale="90000"/>
          </a:bodyPr>
          <a:lstStyle/>
          <a:p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Sun Goes in the Sign of Scorpio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“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Sun Goes in the Sign of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Pisces” Works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the cycle of 12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paintings “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Zodiac ”. 1906/1907. Paper, tempera. 35.7x30.6</a:t>
            </a:r>
            <a:endParaRPr lang="lt-L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069" y="388711"/>
            <a:ext cx="4721384" cy="5437323"/>
          </a:xfrm>
        </p:spPr>
      </p:pic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88711"/>
            <a:ext cx="4694237" cy="5437323"/>
          </a:xfrm>
        </p:spPr>
      </p:pic>
    </p:spTree>
    <p:extLst>
      <p:ext uri="{BB962C8B-B14F-4D97-AF65-F5344CB8AC3E}">
        <p14:creationId xmlns:p14="http://schemas.microsoft.com/office/powerpoint/2010/main" val="30828233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1972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M. K. Čiurlioni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s’</a:t>
            </a:r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works</a:t>
            </a:r>
            <a:endParaRPr lang="lt-LT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1" y="1477750"/>
            <a:ext cx="5693229" cy="4630924"/>
          </a:xfrm>
        </p:spPr>
      </p:pic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496" y="1477750"/>
            <a:ext cx="5526095" cy="4699213"/>
          </a:xfrm>
        </p:spPr>
      </p:pic>
    </p:spTree>
    <p:extLst>
      <p:ext uri="{BB962C8B-B14F-4D97-AF65-F5344CB8AC3E}">
        <p14:creationId xmlns:p14="http://schemas.microsoft.com/office/powerpoint/2010/main" val="17193930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7652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pic>
        <p:nvPicPr>
          <p:cNvPr id="6" name="Turinio vietos rezervavimo ženklas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033" y="365126"/>
            <a:ext cx="5498583" cy="6057402"/>
          </a:xfrm>
        </p:spPr>
      </p:pic>
      <p:pic>
        <p:nvPicPr>
          <p:cNvPr id="5" name="Turinio vietos rezervavimo ženklas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6"/>
            <a:ext cx="5226465" cy="6057402"/>
          </a:xfrm>
        </p:spPr>
      </p:pic>
    </p:spTree>
    <p:extLst>
      <p:ext uri="{BB962C8B-B14F-4D97-AF65-F5344CB8AC3E}">
        <p14:creationId xmlns:p14="http://schemas.microsoft.com/office/powerpoint/2010/main" val="13770270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875211"/>
            <a:ext cx="10515600" cy="815477"/>
          </a:xfrm>
        </p:spPr>
        <p:txBody>
          <a:bodyPr/>
          <a:lstStyle/>
          <a:p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68" y="579293"/>
            <a:ext cx="5355702" cy="5710777"/>
          </a:xfrm>
        </p:spPr>
      </p:pic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79293"/>
            <a:ext cx="5400730" cy="5710777"/>
          </a:xfrm>
        </p:spPr>
      </p:pic>
    </p:spTree>
    <p:extLst>
      <p:ext uri="{BB962C8B-B14F-4D97-AF65-F5344CB8AC3E}">
        <p14:creationId xmlns:p14="http://schemas.microsoft.com/office/powerpoint/2010/main" val="21492526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57" y="334751"/>
            <a:ext cx="5323894" cy="6230177"/>
          </a:xfrm>
        </p:spPr>
      </p:pic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947" y="365125"/>
            <a:ext cx="5287796" cy="6169431"/>
          </a:xfrm>
        </p:spPr>
      </p:pic>
    </p:spTree>
    <p:extLst>
      <p:ext uri="{BB962C8B-B14F-4D97-AF65-F5344CB8AC3E}">
        <p14:creationId xmlns:p14="http://schemas.microsoft.com/office/powerpoint/2010/main" val="24849715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1188720"/>
            <a:ext cx="10515600" cy="501968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11" y="587829"/>
            <a:ext cx="5977337" cy="5589134"/>
          </a:xfrm>
        </p:spPr>
      </p:pic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723" y="587829"/>
            <a:ext cx="4931466" cy="5589134"/>
          </a:xfrm>
        </p:spPr>
      </p:pic>
    </p:spTree>
    <p:extLst>
      <p:ext uri="{BB962C8B-B14F-4D97-AF65-F5344CB8AC3E}">
        <p14:creationId xmlns:p14="http://schemas.microsoft.com/office/powerpoint/2010/main" val="37624731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 flipV="1">
            <a:off x="838200" y="1690688"/>
            <a:ext cx="10515600" cy="45719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43" y="1207140"/>
            <a:ext cx="5172447" cy="4852258"/>
          </a:xfrm>
        </p:spPr>
      </p:pic>
      <p:pic>
        <p:nvPicPr>
          <p:cNvPr id="6" name="Turinio vietos rezervavimo ženklas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801" y="1207140"/>
            <a:ext cx="6402816" cy="4852258"/>
          </a:xfrm>
        </p:spPr>
      </p:pic>
    </p:spTree>
    <p:extLst>
      <p:ext uri="{BB962C8B-B14F-4D97-AF65-F5344CB8AC3E}">
        <p14:creationId xmlns:p14="http://schemas.microsoft.com/office/powerpoint/2010/main" val="9670088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199" y="5212080"/>
            <a:ext cx="9442269" cy="1476103"/>
          </a:xfrm>
        </p:spPr>
        <p:txBody>
          <a:bodyPr>
            <a:noAutofit/>
          </a:bodyPr>
          <a:lstStyle/>
          <a:p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major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(437 pages) M. K. </a:t>
            </a:r>
            <a:r>
              <a:rPr lang="lt-LT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Čiurlionis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 publications is  named “Drawings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sketches of compositions, graphics ”.</a:t>
            </a:r>
            <a:b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Another 382 page publication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lt-LT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"Mikalojus Konstantinas Čiurlionis’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Album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  <a:endParaRPr lang="lt-LT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Turinio vietos rezervavimo ženklas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946" y="313871"/>
            <a:ext cx="3796108" cy="4637088"/>
          </a:xfrm>
        </p:spPr>
      </p:pic>
      <p:pic>
        <p:nvPicPr>
          <p:cNvPr id="7" name="Turinio vietos rezervavimo ženklas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520" y="313871"/>
            <a:ext cx="3806056" cy="4637088"/>
          </a:xfrm>
        </p:spPr>
      </p:pic>
      <p:sp>
        <p:nvSpPr>
          <p:cNvPr id="5" name="Stačiakampis 4"/>
          <p:cNvSpPr/>
          <p:nvPr/>
        </p:nvSpPr>
        <p:spPr>
          <a:xfrm>
            <a:off x="6172200" y="2967335"/>
            <a:ext cx="5181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4035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79269" y="666206"/>
            <a:ext cx="10674531" cy="979714"/>
          </a:xfrm>
        </p:spPr>
        <p:txBody>
          <a:bodyPr>
            <a:noAutofit/>
          </a:bodyPr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K. Čiurlionis VR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film "Paths of Angels"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54925"/>
            <a:ext cx="10515600" cy="43220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2018, a 25-minute artistic VR film about M. K. </a:t>
            </a:r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Čiurlionis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'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works called "Paths of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Angels“ was created by a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 team of Lithuanian and foreign creators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 by the director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Kristina </a:t>
            </a:r>
            <a:r>
              <a:rPr lang="lt-LT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Buožytė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virtual reality film invites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get acquainted with 60 well-known and easily recognizable and less visible paintings by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Lithuanian artist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M.K. </a:t>
            </a:r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Čiurlionis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VR space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 can find the film reviews by pressing the following link:</a:t>
            </a:r>
          </a:p>
          <a:p>
            <a:pPr marL="0" indent="0">
              <a:buNone/>
            </a:pPr>
            <a:r>
              <a:rPr lang="lt-LT" sz="26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lt-LT" sz="26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lt-LT" sz="26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www.youtube.com/watch?v=lgXnB_umKnE</a:t>
            </a:r>
            <a:endParaRPr lang="lt-LT" sz="26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 can watch the film in the following YouTube channel:</a:t>
            </a:r>
          </a:p>
          <a:p>
            <a:pPr marL="0" indent="0">
              <a:buNone/>
            </a:pPr>
            <a:r>
              <a:rPr lang="lt-LT" sz="2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https://www.youtube.com/watch?v=hqgvbJAqe70</a:t>
            </a:r>
            <a:endParaRPr lang="lt-LT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3774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41605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can get acquainted with the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M. K. </a:t>
            </a:r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Čiurlionis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lt-LT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81051"/>
            <a:ext cx="10017034" cy="4295912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National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K.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Čiurlionis‘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 Museum,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Kaunas, Lithuania.</a:t>
            </a:r>
          </a:p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 K. Čiurlionis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House - Museum,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Druskininkai, Lithuania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165 Paintings by M. K.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Čiurlionis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YouTube:</a:t>
            </a: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lt-LT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lt-LT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www.youtube.com/watch?v=a1YUX21knEk</a:t>
            </a: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Music by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M.K. Čiurlionis </a:t>
            </a:r>
            <a:r>
              <a:rPr lang="lt-LT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YouTube:</a:t>
            </a:r>
            <a:endParaRPr lang="en-US" sz="2400" u="sng" dirty="0" smtClean="0">
              <a:hlinkClick r:id="rId3"/>
            </a:endParaRPr>
          </a:p>
          <a:p>
            <a:pPr marL="0" indent="0">
              <a:buNone/>
            </a:pPr>
            <a:r>
              <a:rPr lang="lt-LT" sz="2400" u="sng" dirty="0" smtClean="0">
                <a:hlinkClick r:id="rId3"/>
              </a:rPr>
              <a:t>https</a:t>
            </a:r>
            <a:r>
              <a:rPr lang="lt-LT" sz="2400" u="sng" dirty="0">
                <a:hlinkClick r:id="rId3"/>
              </a:rPr>
              <a:t>://www.youtube.com/watch?v=TQeub39T-9c</a:t>
            </a:r>
            <a:endParaRPr lang="lt-LT" sz="2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96495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</TotalTime>
  <Words>1083</Words>
  <Application>Microsoft Office PowerPoint</Application>
  <PresentationFormat>Plačiaekranė</PresentationFormat>
  <Paragraphs>75</Paragraphs>
  <Slides>36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Times New Roman</vt:lpstr>
      <vt:lpstr>„Office“ tema</vt:lpstr>
      <vt:lpstr>Mikalojus Konstantinas Čiurlionis (1875-1911)</vt:lpstr>
      <vt:lpstr>Mikalojus Konstantinas Čiurlionis</vt:lpstr>
      <vt:lpstr>Music and art</vt:lpstr>
      <vt:lpstr>Inspiration</vt:lpstr>
      <vt:lpstr>A Portrait in the score</vt:lpstr>
      <vt:lpstr>Vignette for Lithuanian folk song 10.4x16.6cm. Paper, pencil, ink, pen.</vt:lpstr>
      <vt:lpstr>Vignette for Lithuanian folk song 10.4x16.6cm. The artist used paper, pencil, ink, pen to paint the painting.</vt:lpstr>
      <vt:lpstr>Portrait sketches. Paper, pencil.</vt:lpstr>
      <vt:lpstr>Minimalism in landscape sketches. Paper, pencil.</vt:lpstr>
      <vt:lpstr>Sketch, landscape. Paper, pencil.</vt:lpstr>
      <vt:lpstr>Architecture and nature sketch. Paper, pencil</vt:lpstr>
      <vt:lpstr>Architecture and nature sketch. Paper, pencil</vt:lpstr>
      <vt:lpstr>Lithuanian folk art “Chapel“  sketch. Paper, pencil.  Lithuanian folk art, interior element-chair sketch. Paper, pencil.</vt:lpstr>
      <vt:lpstr>Allegro sketch dedicated to Sonata no. 5 (Sea Sonata), 1908. Paper, pencil. 11.8x16.0 cm. The work combines music, biology, chemistry and physics.</vt:lpstr>
      <vt:lpstr>Photography</vt:lpstr>
      <vt:lpstr>Pastel</vt:lpstr>
      <vt:lpstr>Pastel</vt:lpstr>
      <vt:lpstr>          Fluorophore</vt:lpstr>
      <vt:lpstr>Tempera</vt:lpstr>
      <vt:lpstr>Fugue from the diptych “Prelude. Fuga ”. 1908. Paper, tempera. 62.2x72.6     “City” from the cycle “City”. 1908. Paper, tempera, gouache. 36.2x31.5          </vt:lpstr>
      <vt:lpstr>“Summer” Picture II from a triptych. 1907. Paper, tempera, watercolor, gouache. 36.1x31 Raigardas picture I from a triptych. 1907. Paper, tempera. 61.6x71.8</vt:lpstr>
      <vt:lpstr>“Worship of the Sun“, 1909. Cardboard, tempera. 55.7x70.7. The work deals with evolution, geology, and history.</vt:lpstr>
      <vt:lpstr>     “Lightning ”1909. Cardboard, tempera. 59.8x76.6 "Thunder" 1909. Cardboard, tempera.60.9x61 The works in which manifestations of physics and chemistry can be found. </vt:lpstr>
      <vt:lpstr>"Cemetery" 1909. Cardboard, tempera,              "Lithuanian Cemetery" 1909. Cardboard, watercolor 30.4x35.6                                                              tempera. 61,5x62                         The works which show small Lithuanian folk architecture.</vt:lpstr>
      <vt:lpstr> “Sonata no. 7 (Sonata of the Pyramids). Scherzo“ 1909. Paper, tempera. 53.8x69.4                              </vt:lpstr>
      <vt:lpstr>„PowerPoint“ pateiktis</vt:lpstr>
      <vt:lpstr>       The Sun Goes in the Sign of Scorpio ” “ The Sun Goes in the Sign of Pisces” Works from the cycle of 12 paintings “ Zodiac ”. 1906/1907. Paper, tempera. 35.7x30.6</vt:lpstr>
      <vt:lpstr>Other M. K. Čiurlionis’ works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One of the major (437 pages) M. K. Čiurlionis’ publications is  named “Drawings, sketches of compositions, graphics ”. Another 382 page publication is "Mikalojus Konstantinas Čiurlionis’ Album".</vt:lpstr>
      <vt:lpstr>M. K. Čiurlionis VR film "Paths of Angels"</vt:lpstr>
      <vt:lpstr>You can get acquainted with the works of M. K. Čiurlionis: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Mikalojus Konstantinas Čiurlionis (1875-1911)</dc:title>
  <dc:creator>Ieva Galkauskaitė-Tenienė</dc:creator>
  <cp:lastModifiedBy>Jurga Bučnienė</cp:lastModifiedBy>
  <cp:revision>95</cp:revision>
  <dcterms:created xsi:type="dcterms:W3CDTF">2022-03-11T11:12:50Z</dcterms:created>
  <dcterms:modified xsi:type="dcterms:W3CDTF">2022-03-19T17:51:14Z</dcterms:modified>
</cp:coreProperties>
</file>