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1" r:id="rId5"/>
    <p:sldId id="265" r:id="rId6"/>
    <p:sldId id="259" r:id="rId7"/>
    <p:sldId id="260" r:id="rId8"/>
    <p:sldId id="264" r:id="rId9"/>
    <p:sldId id="262" r:id="rId10"/>
    <p:sldId id="266" r:id="rId11"/>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Public Sans"/>
      <p:regular r:id="rId16"/>
    </p:embeddedFont>
    <p:embeddedFont>
      <p:font typeface="Telegraf Bold"/>
      <p:regular r:id="rId17"/>
    </p:embeddedFont>
    <p:embeddedFont>
      <p:font typeface="Telegraf Medium"/>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364" autoAdjust="0"/>
  </p:normalViewPr>
  <p:slideViewPr>
    <p:cSldViewPr>
      <p:cViewPr>
        <p:scale>
          <a:sx n="50" d="100"/>
          <a:sy n="50" d="100"/>
        </p:scale>
        <p:origin x="516"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font" Target="fonts/font2.fntdata" /><Relationship Id="rId18" Type="http://schemas.openxmlformats.org/officeDocument/2006/relationships/font" Target="fonts/font7.fntdata"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font" Target="fonts/font1.fntdata" /><Relationship Id="rId17" Type="http://schemas.openxmlformats.org/officeDocument/2006/relationships/font" Target="fonts/font6.fntdata" /><Relationship Id="rId2" Type="http://schemas.openxmlformats.org/officeDocument/2006/relationships/slide" Target="slides/slide1.xml" /><Relationship Id="rId16" Type="http://schemas.openxmlformats.org/officeDocument/2006/relationships/font" Target="fonts/font5.fntdata"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font" Target="fonts/font4.fntdata"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3.fntdata"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 /><Relationship Id="rId7" Type="http://schemas.openxmlformats.org/officeDocument/2006/relationships/image" Target="../media/image6.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5.png" /><Relationship Id="rId5" Type="http://schemas.openxmlformats.org/officeDocument/2006/relationships/image" Target="../media/image4.sv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8.svg" /><Relationship Id="rId2" Type="http://schemas.openxmlformats.org/officeDocument/2006/relationships/image" Target="../media/image7.png" /><Relationship Id="rId1" Type="http://schemas.openxmlformats.org/officeDocument/2006/relationships/slideLayout" Target="../slideLayouts/slideLayout7.xml" /><Relationship Id="rId5" Type="http://schemas.openxmlformats.org/officeDocument/2006/relationships/image" Target="../media/image10.svg" /><Relationship Id="rId4" Type="http://schemas.openxmlformats.org/officeDocument/2006/relationships/image" Target="../media/image9.png" /></Relationships>
</file>

<file path=ppt/slides/_rels/slide3.xml.rels><?xml version="1.0" encoding="UTF-8" standalone="yes"?>
<Relationships xmlns="http://schemas.openxmlformats.org/package/2006/relationships"><Relationship Id="rId3" Type="http://schemas.openxmlformats.org/officeDocument/2006/relationships/image" Target="../media/image12.svg" /><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15.svg" /><Relationship Id="rId2" Type="http://schemas.openxmlformats.org/officeDocument/2006/relationships/image" Target="../media/image14.png" /><Relationship Id="rId1" Type="http://schemas.openxmlformats.org/officeDocument/2006/relationships/slideLayout" Target="../slideLayouts/slideLayout7.xml" /><Relationship Id="rId4" Type="http://schemas.openxmlformats.org/officeDocument/2006/relationships/image" Target="../media/image16.png" /></Relationships>
</file>

<file path=ppt/slides/_rels/slide6.xml.rels><?xml version="1.0" encoding="UTF-8" standalone="yes"?>
<Relationships xmlns="http://schemas.openxmlformats.org/package/2006/relationships"><Relationship Id="rId3" Type="http://schemas.openxmlformats.org/officeDocument/2006/relationships/image" Target="../media/image18.svg" /><Relationship Id="rId2" Type="http://schemas.openxmlformats.org/officeDocument/2006/relationships/image" Target="../media/image17.png" /><Relationship Id="rId1" Type="http://schemas.openxmlformats.org/officeDocument/2006/relationships/slideLayout" Target="../slideLayouts/slideLayout7.xml" /><Relationship Id="rId6" Type="http://schemas.openxmlformats.org/officeDocument/2006/relationships/image" Target="../media/image21.jpeg" /><Relationship Id="rId5" Type="http://schemas.openxmlformats.org/officeDocument/2006/relationships/image" Target="../media/image20.svg" /><Relationship Id="rId4" Type="http://schemas.openxmlformats.org/officeDocument/2006/relationships/image" Target="../media/image19.png" /></Relationships>
</file>

<file path=ppt/slides/_rels/slide7.xml.rels><?xml version="1.0" encoding="UTF-8" standalone="yes"?>
<Relationships xmlns="http://schemas.openxmlformats.org/package/2006/relationships"><Relationship Id="rId3" Type="http://schemas.openxmlformats.org/officeDocument/2006/relationships/image" Target="../media/image23.svg" /><Relationship Id="rId2" Type="http://schemas.openxmlformats.org/officeDocument/2006/relationships/image" Target="../media/image22.png" /><Relationship Id="rId1" Type="http://schemas.openxmlformats.org/officeDocument/2006/relationships/slideLayout" Target="../slideLayouts/slideLayout7.xml" /><Relationship Id="rId6" Type="http://schemas.openxmlformats.org/officeDocument/2006/relationships/image" Target="../media/image24.jpeg" /><Relationship Id="rId5" Type="http://schemas.openxmlformats.org/officeDocument/2006/relationships/image" Target="../media/image6.svg" /><Relationship Id="rId4" Type="http://schemas.openxmlformats.org/officeDocument/2006/relationships/image" Target="../media/image5.png" /></Relationships>
</file>

<file path=ppt/slides/_rels/slide8.xml.rels><?xml version="1.0" encoding="UTF-8" standalone="yes"?>
<Relationships xmlns="http://schemas.openxmlformats.org/package/2006/relationships"><Relationship Id="rId3" Type="http://schemas.openxmlformats.org/officeDocument/2006/relationships/image" Target="../media/image26.png" /><Relationship Id="rId2" Type="http://schemas.openxmlformats.org/officeDocument/2006/relationships/image" Target="../media/image25.jpeg" /><Relationship Id="rId1" Type="http://schemas.openxmlformats.org/officeDocument/2006/relationships/slideLayout" Target="../slideLayouts/slideLayout7.xml" /><Relationship Id="rId4" Type="http://schemas.openxmlformats.org/officeDocument/2006/relationships/image" Target="../media/image27.svg" /></Relationships>
</file>

<file path=ppt/slides/_rels/slide9.xml.rels><?xml version="1.0" encoding="UTF-8" standalone="yes"?>
<Relationships xmlns="http://schemas.openxmlformats.org/package/2006/relationships"><Relationship Id="rId3" Type="http://schemas.openxmlformats.org/officeDocument/2006/relationships/image" Target="../media/image29.svg" /><Relationship Id="rId2" Type="http://schemas.openxmlformats.org/officeDocument/2006/relationships/image" Target="../media/image28.png" /><Relationship Id="rId1" Type="http://schemas.openxmlformats.org/officeDocument/2006/relationships/slideLayout" Target="../slideLayouts/slideLayout7.xml" /><Relationship Id="rId4" Type="http://schemas.openxmlformats.org/officeDocument/2006/relationships/image" Target="../media/image30.jpeg" /></Relationships>
</file>

<file path=ppt/slides/_rels/slide10.xml.rels><?xml version="1.0" encoding="UTF-8" standalone="yes"?>
<Relationships xmlns="http://schemas.openxmlformats.org/package/2006/relationships"><Relationship Id="rId8" Type="http://schemas.openxmlformats.org/officeDocument/2006/relationships/image" Target="../media/image26.png" /><Relationship Id="rId13" Type="http://schemas.openxmlformats.org/officeDocument/2006/relationships/image" Target="../media/image29.svg" /><Relationship Id="rId3" Type="http://schemas.openxmlformats.org/officeDocument/2006/relationships/image" Target="../media/image15.svg" /><Relationship Id="rId7" Type="http://schemas.openxmlformats.org/officeDocument/2006/relationships/image" Target="../media/image32.svg" /><Relationship Id="rId12" Type="http://schemas.openxmlformats.org/officeDocument/2006/relationships/image" Target="../media/image28.png" /><Relationship Id="rId2" Type="http://schemas.openxmlformats.org/officeDocument/2006/relationships/image" Target="../media/image14.png" /><Relationship Id="rId1" Type="http://schemas.openxmlformats.org/officeDocument/2006/relationships/slideLayout" Target="../slideLayouts/slideLayout7.xml" /><Relationship Id="rId6" Type="http://schemas.openxmlformats.org/officeDocument/2006/relationships/image" Target="../media/image31.png" /><Relationship Id="rId11" Type="http://schemas.openxmlformats.org/officeDocument/2006/relationships/image" Target="../media/image34.svg" /><Relationship Id="rId5" Type="http://schemas.openxmlformats.org/officeDocument/2006/relationships/image" Target="../media/image10.svg" /><Relationship Id="rId15" Type="http://schemas.openxmlformats.org/officeDocument/2006/relationships/image" Target="../media/image4.svg" /><Relationship Id="rId10" Type="http://schemas.openxmlformats.org/officeDocument/2006/relationships/image" Target="../media/image33.png" /><Relationship Id="rId4" Type="http://schemas.openxmlformats.org/officeDocument/2006/relationships/image" Target="../media/image9.png" /><Relationship Id="rId9" Type="http://schemas.openxmlformats.org/officeDocument/2006/relationships/image" Target="../media/image27.svg" /><Relationship Id="rId14"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7702246"/>
            <a:ext cx="18288000" cy="2584754"/>
          </a:xfrm>
          <a:prstGeom prst="rect">
            <a:avLst/>
          </a:prstGeom>
          <a:solidFill>
            <a:srgbClr val="99D9D9"/>
          </a:solidFill>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720060" y="6135407"/>
            <a:ext cx="5866088" cy="3274344"/>
          </a:xfrm>
          <a:prstGeom prst="rect">
            <a:avLst/>
          </a:prstGeom>
        </p:spPr>
      </p:pic>
      <p:sp>
        <p:nvSpPr>
          <p:cNvPr id="4" name="TextBox 4"/>
          <p:cNvSpPr txBox="1"/>
          <p:nvPr/>
        </p:nvSpPr>
        <p:spPr>
          <a:xfrm>
            <a:off x="5049571" y="2546247"/>
            <a:ext cx="8188855" cy="5024709"/>
          </a:xfrm>
          <a:prstGeom prst="rect">
            <a:avLst/>
          </a:prstGeom>
        </p:spPr>
        <p:txBody>
          <a:bodyPr lIns="0" tIns="0" rIns="0" bIns="0" rtlCol="0" anchor="t">
            <a:spAutoFit/>
          </a:bodyPr>
          <a:lstStyle/>
          <a:p>
            <a:pPr algn="ctr">
              <a:lnSpc>
                <a:spcPts val="13000"/>
              </a:lnSpc>
            </a:pPr>
            <a:r>
              <a:rPr lang="en-US" sz="13000" dirty="0">
                <a:solidFill>
                  <a:srgbClr val="000000"/>
                </a:solidFill>
                <a:latin typeface="Telegraf Bold"/>
              </a:rPr>
              <a:t>WOMEN IN STEAM</a:t>
            </a:r>
          </a:p>
        </p:txBody>
      </p:sp>
      <p:sp>
        <p:nvSpPr>
          <p:cNvPr id="5" name="TextBox 5"/>
          <p:cNvSpPr txBox="1"/>
          <p:nvPr/>
        </p:nvSpPr>
        <p:spPr>
          <a:xfrm>
            <a:off x="5565703" y="8338668"/>
            <a:ext cx="7156594" cy="1301382"/>
          </a:xfrm>
          <a:prstGeom prst="rect">
            <a:avLst/>
          </a:prstGeom>
        </p:spPr>
        <p:txBody>
          <a:bodyPr lIns="0" tIns="0" rIns="0" bIns="0" rtlCol="0" anchor="t">
            <a:spAutoFit/>
          </a:bodyPr>
          <a:lstStyle/>
          <a:p>
            <a:pPr algn="ctr">
              <a:lnSpc>
                <a:spcPts val="5320"/>
              </a:lnSpc>
            </a:pPr>
            <a:endParaRPr lang="en-US" sz="3800" dirty="0">
              <a:solidFill>
                <a:srgbClr val="000000"/>
              </a:solidFill>
              <a:latin typeface="Public Sans"/>
            </a:endParaRPr>
          </a:p>
          <a:p>
            <a:pPr algn="ctr">
              <a:lnSpc>
                <a:spcPts val="5320"/>
              </a:lnSpc>
            </a:pPr>
            <a:endParaRPr lang="en-US" sz="3800" dirty="0">
              <a:solidFill>
                <a:srgbClr val="000000"/>
              </a:solidFill>
              <a:latin typeface="Public Sans"/>
            </a:endParaRPr>
          </a:p>
        </p:txBody>
      </p:sp>
      <p:sp>
        <p:nvSpPr>
          <p:cNvPr id="6" name="TextBox 6"/>
          <p:cNvSpPr txBox="1"/>
          <p:nvPr/>
        </p:nvSpPr>
        <p:spPr>
          <a:xfrm>
            <a:off x="4379911" y="952500"/>
            <a:ext cx="9528177" cy="492379"/>
          </a:xfrm>
          <a:prstGeom prst="rect">
            <a:avLst/>
          </a:prstGeom>
        </p:spPr>
        <p:txBody>
          <a:bodyPr lIns="0" tIns="0" rIns="0" bIns="0" rtlCol="0" anchor="t">
            <a:spAutoFit/>
          </a:bodyPr>
          <a:lstStyle/>
          <a:p>
            <a:pPr algn="ctr">
              <a:lnSpc>
                <a:spcPts val="4200"/>
              </a:lnSpc>
            </a:pPr>
            <a:r>
              <a:rPr lang="en-US" sz="3000" dirty="0">
                <a:solidFill>
                  <a:srgbClr val="000000"/>
                </a:solidFill>
                <a:latin typeface="Public Sans"/>
              </a:rPr>
              <a:t>GYMNASIUM ,,KIRIL PEJÇINOVIQ’’</a:t>
            </a:r>
          </a:p>
        </p:txBody>
      </p:sp>
      <p:pic>
        <p:nvPicPr>
          <p:cNvPr id="7" name="Picture 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88867" y="2754150"/>
            <a:ext cx="3654530" cy="6655601"/>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696761" y="1028700"/>
            <a:ext cx="2562539" cy="26896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33400" y="635400"/>
            <a:ext cx="8801100" cy="2532103"/>
          </a:xfrm>
          <a:prstGeom prst="rect">
            <a:avLst/>
          </a:prstGeom>
        </p:spPr>
        <p:txBody>
          <a:bodyPr wrap="square" lIns="0" tIns="0" rIns="0" bIns="0" rtlCol="0" anchor="t">
            <a:spAutoFit/>
          </a:bodyPr>
          <a:lstStyle/>
          <a:p>
            <a:pPr>
              <a:lnSpc>
                <a:spcPts val="10800"/>
              </a:lnSpc>
            </a:pPr>
            <a:endParaRPr lang="en-US" sz="3200" dirty="0">
              <a:solidFill>
                <a:srgbClr val="000000"/>
              </a:solidFill>
              <a:latin typeface="Telegraf Bold"/>
            </a:endParaRPr>
          </a:p>
          <a:p>
            <a:pPr>
              <a:lnSpc>
                <a:spcPts val="10800"/>
              </a:lnSpc>
            </a:pPr>
            <a:endParaRPr lang="en-US" sz="3200" dirty="0">
              <a:solidFill>
                <a:srgbClr val="000000"/>
              </a:solidFill>
              <a:latin typeface="Telegraf Bold"/>
            </a:endParaRPr>
          </a:p>
        </p:txBody>
      </p:sp>
      <p:sp>
        <p:nvSpPr>
          <p:cNvPr id="3" name="AutoShape 3"/>
          <p:cNvSpPr/>
          <p:nvPr/>
        </p:nvSpPr>
        <p:spPr>
          <a:xfrm>
            <a:off x="0" y="7689173"/>
            <a:ext cx="18288000" cy="2597827"/>
          </a:xfrm>
          <a:prstGeom prst="rect">
            <a:avLst/>
          </a:prstGeom>
          <a:solidFill>
            <a:srgbClr val="99B83C"/>
          </a:solidFill>
        </p:spPr>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851153" y="2177517"/>
            <a:ext cx="3341915" cy="6541115"/>
          </a:xfrm>
          <a:prstGeom prst="rect">
            <a:avLst/>
          </a:prstGeom>
        </p:spPr>
      </p:pic>
      <p:sp>
        <p:nvSpPr>
          <p:cNvPr id="6" name="TextBox 6"/>
          <p:cNvSpPr txBox="1"/>
          <p:nvPr/>
        </p:nvSpPr>
        <p:spPr>
          <a:xfrm>
            <a:off x="1100580" y="971550"/>
            <a:ext cx="9528177" cy="712696"/>
          </a:xfrm>
          <a:prstGeom prst="rect">
            <a:avLst/>
          </a:prstGeom>
        </p:spPr>
        <p:txBody>
          <a:bodyPr lIns="0" tIns="0" rIns="0" bIns="0" rtlCol="0" anchor="t">
            <a:spAutoFit/>
          </a:bodyPr>
          <a:lstStyle/>
          <a:p>
            <a:pPr>
              <a:lnSpc>
                <a:spcPts val="2939"/>
              </a:lnSpc>
            </a:pPr>
            <a:endParaRPr lang="en-US" sz="2099" dirty="0">
              <a:solidFill>
                <a:srgbClr val="000000"/>
              </a:solidFill>
              <a:latin typeface="Public Sans"/>
            </a:endParaRPr>
          </a:p>
          <a:p>
            <a:pPr>
              <a:lnSpc>
                <a:spcPts val="2939"/>
              </a:lnSpc>
            </a:pPr>
            <a:endParaRPr lang="en-US" sz="2099" dirty="0">
              <a:solidFill>
                <a:srgbClr val="000000"/>
              </a:solidFill>
              <a:latin typeface="Public Sans"/>
            </a:endParaRPr>
          </a:p>
        </p:txBody>
      </p:sp>
      <p:sp>
        <p:nvSpPr>
          <p:cNvPr id="7" name="TextBox 7"/>
          <p:cNvSpPr txBox="1"/>
          <p:nvPr/>
        </p:nvSpPr>
        <p:spPr>
          <a:xfrm>
            <a:off x="12290427" y="971550"/>
            <a:ext cx="4968873" cy="712696"/>
          </a:xfrm>
          <a:prstGeom prst="rect">
            <a:avLst/>
          </a:prstGeom>
        </p:spPr>
        <p:txBody>
          <a:bodyPr lIns="0" tIns="0" rIns="0" bIns="0" rtlCol="0" anchor="t">
            <a:spAutoFit/>
          </a:bodyPr>
          <a:lstStyle/>
          <a:p>
            <a:pPr algn="r">
              <a:lnSpc>
                <a:spcPts val="2939"/>
              </a:lnSpc>
            </a:pPr>
            <a:endParaRPr lang="en-US" sz="2099" dirty="0">
              <a:solidFill>
                <a:srgbClr val="000000"/>
              </a:solidFill>
              <a:latin typeface="Public Sans"/>
            </a:endParaRPr>
          </a:p>
          <a:p>
            <a:pPr algn="r">
              <a:lnSpc>
                <a:spcPts val="2939"/>
              </a:lnSpc>
            </a:pPr>
            <a:endParaRPr lang="en-US" sz="2099" dirty="0">
              <a:solidFill>
                <a:srgbClr val="000000"/>
              </a:solidFill>
              <a:latin typeface="Public Sans"/>
            </a:endParaRPr>
          </a:p>
        </p:txBody>
      </p:sp>
      <p:pic>
        <p:nvPicPr>
          <p:cNvPr id="9"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007938" y="2234679"/>
            <a:ext cx="3843215" cy="6483953"/>
          </a:xfrm>
          <a:prstGeom prst="rect">
            <a:avLst/>
          </a:prstGeom>
        </p:spPr>
      </p:pic>
      <p:sp>
        <p:nvSpPr>
          <p:cNvPr id="11" name="TextBox 10"/>
          <p:cNvSpPr txBox="1"/>
          <p:nvPr/>
        </p:nvSpPr>
        <p:spPr>
          <a:xfrm>
            <a:off x="1015659" y="2548077"/>
            <a:ext cx="7510020" cy="4770537"/>
          </a:xfrm>
          <a:prstGeom prst="rect">
            <a:avLst/>
          </a:prstGeom>
          <a:noFill/>
        </p:spPr>
        <p:txBody>
          <a:bodyPr wrap="square" rtlCol="0">
            <a:spAutoFit/>
          </a:bodyPr>
          <a:lstStyle/>
          <a:p>
            <a:r>
              <a:rPr lang="en-US" sz="2800" dirty="0">
                <a:latin typeface="Telegraf Bold" panose="020B0604020202020204" charset="0"/>
              </a:rPr>
              <a:t>CONTENTS:</a:t>
            </a:r>
          </a:p>
          <a:p>
            <a:pPr marL="285750" indent="-285750">
              <a:buFont typeface="Arial" panose="020B0604020202020204" pitchFamily="34" charset="0"/>
              <a:buChar char="•"/>
            </a:pPr>
            <a:r>
              <a:rPr lang="en-US" sz="2400" dirty="0">
                <a:latin typeface="Public Sans" panose="020B0604020202020204" charset="0"/>
              </a:rPr>
              <a:t>Statistics about women scientists</a:t>
            </a:r>
          </a:p>
          <a:p>
            <a:pPr marL="285750" indent="-285750">
              <a:buFont typeface="Arial" panose="020B0604020202020204" pitchFamily="34" charset="0"/>
              <a:buChar char="•"/>
            </a:pPr>
            <a:r>
              <a:rPr lang="en-US" sz="2400" dirty="0">
                <a:solidFill>
                  <a:srgbClr val="000000"/>
                </a:solidFill>
                <a:latin typeface="Public Sans" panose="020B0604020202020204" charset="0"/>
              </a:rPr>
              <a:t>Maria the Jewess, an inventor of alchemy</a:t>
            </a:r>
          </a:p>
          <a:p>
            <a:pPr marL="285750" indent="-285750">
              <a:buFont typeface="Arial" panose="020B0604020202020204" pitchFamily="34" charset="0"/>
              <a:buChar char="•"/>
            </a:pPr>
            <a:r>
              <a:rPr lang="en-US" sz="2400" dirty="0">
                <a:solidFill>
                  <a:srgbClr val="000000"/>
                </a:solidFill>
                <a:latin typeface="Public Sans" panose="020B0604020202020204" charset="0"/>
              </a:rPr>
              <a:t>Ida </a:t>
            </a:r>
            <a:r>
              <a:rPr lang="en-US" sz="2400" dirty="0" err="1">
                <a:solidFill>
                  <a:srgbClr val="000000"/>
                </a:solidFill>
                <a:latin typeface="Public Sans" panose="020B0604020202020204" charset="0"/>
              </a:rPr>
              <a:t>Noddack</a:t>
            </a:r>
            <a:r>
              <a:rPr lang="en-US" sz="2400" dirty="0">
                <a:solidFill>
                  <a:srgbClr val="000000"/>
                </a:solidFill>
                <a:latin typeface="Public Sans" panose="020B0604020202020204" charset="0"/>
              </a:rPr>
              <a:t>, scientist for the future</a:t>
            </a:r>
          </a:p>
          <a:p>
            <a:pPr marL="285750" indent="-285750">
              <a:buFont typeface="Arial" panose="020B0604020202020204" pitchFamily="34" charset="0"/>
              <a:buChar char="•"/>
            </a:pPr>
            <a:r>
              <a:rPr lang="en-US" sz="2400" dirty="0">
                <a:solidFill>
                  <a:srgbClr val="000000"/>
                </a:solidFill>
                <a:latin typeface="Public Sans" panose="020B0604020202020204" charset="0"/>
              </a:rPr>
              <a:t>Why women scientists “didn’t exist” and Rosalind Franklin</a:t>
            </a:r>
          </a:p>
          <a:p>
            <a:pPr marL="285750" indent="-285750">
              <a:buFont typeface="Arial" panose="020B0604020202020204" pitchFamily="34" charset="0"/>
              <a:buChar char="•"/>
            </a:pPr>
            <a:r>
              <a:rPr lang="en-US" sz="2400" dirty="0">
                <a:solidFill>
                  <a:srgbClr val="000000"/>
                </a:solidFill>
                <a:latin typeface="Public Sans" panose="020B0604020202020204" charset="0"/>
              </a:rPr>
              <a:t>The relentless </a:t>
            </a:r>
            <a:r>
              <a:rPr lang="en-US" sz="2400" dirty="0" err="1">
                <a:solidFill>
                  <a:srgbClr val="000000"/>
                </a:solidFill>
                <a:latin typeface="Public Sans" panose="020B0604020202020204" charset="0"/>
              </a:rPr>
              <a:t>Sabiha</a:t>
            </a:r>
            <a:r>
              <a:rPr lang="en-US" sz="2400" dirty="0">
                <a:solidFill>
                  <a:srgbClr val="000000"/>
                </a:solidFill>
                <a:latin typeface="Public Sans" panose="020B0604020202020204" charset="0"/>
              </a:rPr>
              <a:t> </a:t>
            </a:r>
            <a:r>
              <a:rPr lang="en-US" sz="2400" dirty="0" err="1">
                <a:solidFill>
                  <a:srgbClr val="000000"/>
                </a:solidFill>
                <a:latin typeface="Public Sans" panose="020B0604020202020204" charset="0"/>
              </a:rPr>
              <a:t>Kasimati</a:t>
            </a:r>
            <a:endParaRPr lang="en-US" sz="2400" dirty="0">
              <a:solidFill>
                <a:srgbClr val="000000"/>
              </a:solidFill>
              <a:latin typeface="Public Sans" panose="020B0604020202020204" charset="0"/>
            </a:endParaRPr>
          </a:p>
          <a:p>
            <a:pPr marL="285750" indent="-285750">
              <a:buFont typeface="Arial" panose="020B0604020202020204" pitchFamily="34" charset="0"/>
              <a:buChar char="•"/>
            </a:pPr>
            <a:r>
              <a:rPr lang="en-US" sz="2400" dirty="0">
                <a:solidFill>
                  <a:srgbClr val="000000"/>
                </a:solidFill>
                <a:latin typeface="Public Sans" panose="020B0604020202020204" charset="0"/>
              </a:rPr>
              <a:t>Katie </a:t>
            </a:r>
            <a:r>
              <a:rPr lang="en-US" sz="2400" dirty="0" err="1">
                <a:solidFill>
                  <a:srgbClr val="000000"/>
                </a:solidFill>
                <a:latin typeface="Public Sans" panose="020B0604020202020204" charset="0"/>
              </a:rPr>
              <a:t>Bouman</a:t>
            </a:r>
            <a:r>
              <a:rPr lang="en-US" sz="2400" dirty="0">
                <a:solidFill>
                  <a:srgbClr val="000000"/>
                </a:solidFill>
                <a:latin typeface="Public Sans" panose="020B0604020202020204" charset="0"/>
              </a:rPr>
              <a:t>, the face of modern science</a:t>
            </a:r>
          </a:p>
          <a:p>
            <a:pPr marL="285750" indent="-285750">
              <a:buFont typeface="Arial" panose="020B0604020202020204" pitchFamily="34" charset="0"/>
              <a:buChar char="•"/>
            </a:pPr>
            <a:endParaRPr lang="en-US" dirty="0">
              <a:solidFill>
                <a:srgbClr val="000000"/>
              </a:solidFill>
              <a:latin typeface="Public Sans" panose="020B0604020202020204" charset="0"/>
            </a:endParaRPr>
          </a:p>
          <a:p>
            <a:pPr marL="285750" indent="-285750">
              <a:buFont typeface="Arial" panose="020B0604020202020204" pitchFamily="34" charset="0"/>
              <a:buChar char="•"/>
            </a:pPr>
            <a:endParaRPr lang="en-US" dirty="0">
              <a:solidFill>
                <a:srgbClr val="000000"/>
              </a:solidFill>
              <a:latin typeface="Telegraf Bold"/>
            </a:endParaRPr>
          </a:p>
          <a:p>
            <a:pPr marL="285750" indent="-285750">
              <a:buFont typeface="Arial" panose="020B0604020202020204" pitchFamily="34" charset="0"/>
              <a:buChar char="•"/>
            </a:pPr>
            <a:endParaRPr lang="en-US" dirty="0">
              <a:solidFill>
                <a:srgbClr val="000000"/>
              </a:solidFill>
              <a:latin typeface="Telegraf Bold"/>
            </a:endParaRPr>
          </a:p>
          <a:p>
            <a:pPr marL="285750" indent="-285750">
              <a:buFont typeface="Arial" panose="020B0604020202020204" pitchFamily="34" charset="0"/>
              <a:buChar char="•"/>
            </a:pPr>
            <a:endParaRPr lang="en-US" dirty="0">
              <a:solidFill>
                <a:srgbClr val="000000"/>
              </a:solidFill>
              <a:latin typeface="Telegraf Bold"/>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470998"/>
            <a:ext cx="18288000" cy="1816002"/>
          </a:xfrm>
          <a:prstGeom prst="rect">
            <a:avLst/>
          </a:prstGeom>
          <a:solidFill>
            <a:srgbClr val="D1A3E8"/>
          </a:solidFill>
        </p:spPr>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267200" y="4617052"/>
            <a:ext cx="4148585" cy="5036913"/>
          </a:xfrm>
          <a:prstGeom prst="rect">
            <a:avLst/>
          </a:prstGeom>
        </p:spPr>
      </p:pic>
      <p:sp>
        <p:nvSpPr>
          <p:cNvPr id="6" name="AutoShape 6"/>
          <p:cNvSpPr/>
          <p:nvPr/>
        </p:nvSpPr>
        <p:spPr>
          <a:xfrm>
            <a:off x="9589770" y="3241543"/>
            <a:ext cx="7669530" cy="0"/>
          </a:xfrm>
          <a:prstGeom prst="line">
            <a:avLst/>
          </a:prstGeom>
          <a:ln w="9525" cap="rnd">
            <a:solidFill>
              <a:srgbClr val="000000"/>
            </a:solidFill>
            <a:prstDash val="solid"/>
            <a:headEnd type="none" w="sm" len="sm"/>
            <a:tailEnd type="none" w="sm" len="sm"/>
          </a:ln>
        </p:spPr>
      </p:sp>
      <p:sp>
        <p:nvSpPr>
          <p:cNvPr id="7" name="TextBox 7"/>
          <p:cNvSpPr txBox="1"/>
          <p:nvPr/>
        </p:nvSpPr>
        <p:spPr>
          <a:xfrm>
            <a:off x="1028700" y="962025"/>
            <a:ext cx="7277033" cy="3462486"/>
          </a:xfrm>
          <a:prstGeom prst="rect">
            <a:avLst/>
          </a:prstGeom>
        </p:spPr>
        <p:txBody>
          <a:bodyPr lIns="0" tIns="0" rIns="0" bIns="0" rtlCol="0" anchor="t">
            <a:spAutoFit/>
          </a:bodyPr>
          <a:lstStyle/>
          <a:p>
            <a:pPr>
              <a:lnSpc>
                <a:spcPts val="9000"/>
              </a:lnSpc>
            </a:pPr>
            <a:r>
              <a:rPr lang="en-US" sz="7500" dirty="0">
                <a:solidFill>
                  <a:srgbClr val="000000"/>
                </a:solidFill>
                <a:latin typeface="Telegraf Bold"/>
              </a:rPr>
              <a:t>Statistics about women scientists</a:t>
            </a:r>
          </a:p>
        </p:txBody>
      </p:sp>
      <p:grpSp>
        <p:nvGrpSpPr>
          <p:cNvPr id="8" name="Group 8"/>
          <p:cNvGrpSpPr/>
          <p:nvPr/>
        </p:nvGrpSpPr>
        <p:grpSpPr>
          <a:xfrm>
            <a:off x="9589770" y="317095"/>
            <a:ext cx="8545830" cy="2909606"/>
            <a:chOff x="-40640" y="-66675"/>
            <a:chExt cx="11902439" cy="3879475"/>
          </a:xfrm>
        </p:grpSpPr>
        <p:sp>
          <p:nvSpPr>
            <p:cNvPr id="9" name="TextBox 9"/>
            <p:cNvSpPr txBox="1"/>
            <p:nvPr/>
          </p:nvSpPr>
          <p:spPr>
            <a:xfrm>
              <a:off x="-40640" y="700837"/>
              <a:ext cx="11902439" cy="3111963"/>
            </a:xfrm>
            <a:prstGeom prst="rect">
              <a:avLst/>
            </a:prstGeom>
          </p:spPr>
          <p:txBody>
            <a:bodyPr wrap="square" lIns="0" tIns="0" rIns="0" bIns="0" rtlCol="0" anchor="t">
              <a:spAutoFit/>
            </a:bodyPr>
            <a:lstStyle/>
            <a:p>
              <a:pPr>
                <a:lnSpc>
                  <a:spcPts val="2600"/>
                </a:lnSpc>
              </a:pPr>
              <a:r>
                <a:rPr lang="en-US" dirty="0">
                  <a:latin typeface="Public Sans" panose="020B0604020202020204" charset="0"/>
                </a:rPr>
                <a:t>Prior to the great civilizations of early Greece and Rome, women are known to have practiced medicine in ancient Egypt.  In ancient Greece pondering the nature of reality and of health and disease became male </a:t>
              </a:r>
              <a:r>
                <a:rPr lang="en-US" dirty="0" err="1">
                  <a:latin typeface="Public Sans" panose="020B0604020202020204" charset="0"/>
                </a:rPr>
                <a:t>endeavours</a:t>
              </a:r>
              <a:r>
                <a:rPr lang="en-US" dirty="0">
                  <a:latin typeface="Public Sans" panose="020B0604020202020204" charset="0"/>
                </a:rPr>
                <a:t>. But by the time that the Roman Empire reached its dying days, a woman, </a:t>
              </a:r>
              <a:r>
                <a:rPr lang="en-US" dirty="0" err="1">
                  <a:latin typeface="Public Sans" panose="020B0604020202020204" charset="0"/>
                </a:rPr>
                <a:t>Hypatia</a:t>
              </a:r>
              <a:r>
                <a:rPr lang="en-US" dirty="0">
                  <a:latin typeface="Public Sans" panose="020B0604020202020204" charset="0"/>
                </a:rPr>
                <a:t> of Alexandria, had emerged as a symbol of learning and science. </a:t>
              </a:r>
              <a:r>
                <a:rPr lang="en-US" dirty="0" err="1">
                  <a:latin typeface="Public Sans" panose="020B0604020202020204" charset="0"/>
                </a:rPr>
                <a:t>Hypatia</a:t>
              </a:r>
              <a:r>
                <a:rPr lang="en-US" dirty="0">
                  <a:latin typeface="Public Sans" panose="020B0604020202020204" charset="0"/>
                </a:rPr>
                <a:t>, who lived from 370 to 415 </a:t>
              </a:r>
              <a:r>
                <a:rPr lang="en-US" cap="all" dirty="0">
                  <a:latin typeface="Public Sans" panose="020B0604020202020204" charset="0"/>
                </a:rPr>
                <a:t>CE</a:t>
              </a:r>
              <a:r>
                <a:rPr lang="en-US" dirty="0">
                  <a:latin typeface="Public Sans" panose="020B0604020202020204" charset="0"/>
                </a:rPr>
                <a:t>, was a mathematician who rose to be head of her city’s Neoplatonist school of philosophy.</a:t>
              </a:r>
              <a:endParaRPr lang="en-US" sz="2000" dirty="0">
                <a:latin typeface="Public Sans" panose="020B0604020202020204" charset="0"/>
              </a:endParaRPr>
            </a:p>
          </p:txBody>
        </p:sp>
        <p:sp>
          <p:nvSpPr>
            <p:cNvPr id="10" name="TextBox 10"/>
            <p:cNvSpPr txBox="1"/>
            <p:nvPr/>
          </p:nvSpPr>
          <p:spPr>
            <a:xfrm>
              <a:off x="0" y="-66675"/>
              <a:ext cx="10079035" cy="703933"/>
            </a:xfrm>
            <a:prstGeom prst="rect">
              <a:avLst/>
            </a:prstGeom>
          </p:spPr>
          <p:txBody>
            <a:bodyPr lIns="0" tIns="0" rIns="0" bIns="0" rtlCol="0" anchor="t">
              <a:spAutoFit/>
            </a:bodyPr>
            <a:lstStyle/>
            <a:p>
              <a:pPr>
                <a:lnSpc>
                  <a:spcPts val="4160"/>
                </a:lnSpc>
              </a:pPr>
              <a:r>
                <a:rPr lang="en-US" sz="3200" dirty="0">
                  <a:solidFill>
                    <a:srgbClr val="000000"/>
                  </a:solidFill>
                  <a:latin typeface="Telegraf Medium"/>
                </a:rPr>
                <a:t>Old ages </a:t>
              </a:r>
            </a:p>
          </p:txBody>
        </p:sp>
      </p:grpSp>
      <p:grpSp>
        <p:nvGrpSpPr>
          <p:cNvPr id="11" name="Group 11"/>
          <p:cNvGrpSpPr/>
          <p:nvPr/>
        </p:nvGrpSpPr>
        <p:grpSpPr>
          <a:xfrm>
            <a:off x="9589770" y="3322054"/>
            <a:ext cx="7559277" cy="1941712"/>
            <a:chOff x="0" y="60462"/>
            <a:chExt cx="10079035" cy="2588951"/>
          </a:xfrm>
        </p:grpSpPr>
        <p:sp>
          <p:nvSpPr>
            <p:cNvPr id="12" name="TextBox 12"/>
            <p:cNvSpPr txBox="1"/>
            <p:nvPr/>
          </p:nvSpPr>
          <p:spPr>
            <a:xfrm>
              <a:off x="0" y="871148"/>
              <a:ext cx="10079035" cy="1778265"/>
            </a:xfrm>
            <a:prstGeom prst="rect">
              <a:avLst/>
            </a:prstGeom>
          </p:spPr>
          <p:txBody>
            <a:bodyPr lIns="0" tIns="0" rIns="0" bIns="0" rtlCol="0" anchor="t">
              <a:spAutoFit/>
            </a:bodyPr>
            <a:lstStyle/>
            <a:p>
              <a:pPr>
                <a:lnSpc>
                  <a:spcPts val="2600"/>
                </a:lnSpc>
              </a:pPr>
              <a:r>
                <a:rPr lang="en-US" dirty="0">
                  <a:latin typeface="Public Sans" panose="020B0604020202020204" charset="0"/>
                </a:rPr>
                <a:t>Women fared little better in the Middle Ages, being excluded from the universities that began to be founded in Europe from the late 11th century onward. During this period, convents provided havens where women could become considerable scholars. </a:t>
              </a:r>
              <a:endParaRPr lang="en-US" sz="2000" dirty="0">
                <a:solidFill>
                  <a:srgbClr val="000000"/>
                </a:solidFill>
                <a:latin typeface="Public Sans" panose="020B0604020202020204" charset="0"/>
              </a:endParaRPr>
            </a:p>
          </p:txBody>
        </p:sp>
        <p:sp>
          <p:nvSpPr>
            <p:cNvPr id="13" name="TextBox 13"/>
            <p:cNvSpPr txBox="1"/>
            <p:nvPr/>
          </p:nvSpPr>
          <p:spPr>
            <a:xfrm>
              <a:off x="0" y="60462"/>
              <a:ext cx="10079035" cy="683094"/>
            </a:xfrm>
            <a:prstGeom prst="rect">
              <a:avLst/>
            </a:prstGeom>
          </p:spPr>
          <p:txBody>
            <a:bodyPr lIns="0" tIns="0" rIns="0" bIns="0" rtlCol="0" anchor="t">
              <a:spAutoFit/>
            </a:bodyPr>
            <a:lstStyle/>
            <a:p>
              <a:pPr>
                <a:lnSpc>
                  <a:spcPts val="4160"/>
                </a:lnSpc>
              </a:pPr>
              <a:r>
                <a:rPr lang="en-US" sz="3200" dirty="0">
                  <a:solidFill>
                    <a:srgbClr val="000000"/>
                  </a:solidFill>
                  <a:latin typeface="Telegraf Medium"/>
                </a:rPr>
                <a:t>Middle ages</a:t>
              </a:r>
            </a:p>
          </p:txBody>
        </p:sp>
      </p:grpSp>
      <p:sp>
        <p:nvSpPr>
          <p:cNvPr id="14" name="AutoShape 14"/>
          <p:cNvSpPr/>
          <p:nvPr/>
        </p:nvSpPr>
        <p:spPr>
          <a:xfrm>
            <a:off x="9589770" y="5299027"/>
            <a:ext cx="7669530" cy="0"/>
          </a:xfrm>
          <a:prstGeom prst="line">
            <a:avLst/>
          </a:prstGeom>
          <a:ln w="9525" cap="rnd">
            <a:solidFill>
              <a:srgbClr val="000000"/>
            </a:solidFill>
            <a:prstDash val="solid"/>
            <a:headEnd type="none" w="sm" len="sm"/>
            <a:tailEnd type="none" w="sm" len="sm"/>
          </a:ln>
        </p:spPr>
      </p:sp>
      <p:grpSp>
        <p:nvGrpSpPr>
          <p:cNvPr id="15" name="Group 15"/>
          <p:cNvGrpSpPr/>
          <p:nvPr/>
        </p:nvGrpSpPr>
        <p:grpSpPr>
          <a:xfrm>
            <a:off x="9589770" y="5419306"/>
            <a:ext cx="7388636" cy="2688749"/>
            <a:chOff x="0" y="-66675"/>
            <a:chExt cx="9851515" cy="3584998"/>
          </a:xfrm>
        </p:grpSpPr>
        <p:sp>
          <p:nvSpPr>
            <p:cNvPr id="16" name="TextBox 16"/>
            <p:cNvSpPr txBox="1"/>
            <p:nvPr/>
          </p:nvSpPr>
          <p:spPr>
            <a:xfrm>
              <a:off x="0" y="-66675"/>
              <a:ext cx="9851515" cy="703933"/>
            </a:xfrm>
            <a:prstGeom prst="rect">
              <a:avLst/>
            </a:prstGeom>
          </p:spPr>
          <p:txBody>
            <a:bodyPr lIns="0" tIns="0" rIns="0" bIns="0" rtlCol="0" anchor="t">
              <a:spAutoFit/>
            </a:bodyPr>
            <a:lstStyle/>
            <a:p>
              <a:pPr>
                <a:lnSpc>
                  <a:spcPts val="4160"/>
                </a:lnSpc>
              </a:pPr>
              <a:r>
                <a:rPr lang="en-US" sz="3200" dirty="0">
                  <a:solidFill>
                    <a:srgbClr val="000000"/>
                  </a:solidFill>
                  <a:latin typeface="Telegraf Medium"/>
                </a:rPr>
                <a:t>Modern times</a:t>
              </a:r>
            </a:p>
          </p:txBody>
        </p:sp>
        <p:sp>
          <p:nvSpPr>
            <p:cNvPr id="17" name="TextBox 17"/>
            <p:cNvSpPr txBox="1"/>
            <p:nvPr/>
          </p:nvSpPr>
          <p:spPr>
            <a:xfrm>
              <a:off x="0" y="890938"/>
              <a:ext cx="9851515" cy="2627385"/>
            </a:xfrm>
            <a:prstGeom prst="rect">
              <a:avLst/>
            </a:prstGeom>
          </p:spPr>
          <p:txBody>
            <a:bodyPr lIns="0" tIns="0" rIns="0" bIns="0" rtlCol="0" anchor="t">
              <a:spAutoFit/>
            </a:bodyPr>
            <a:lstStyle/>
            <a:p>
              <a:pPr>
                <a:lnSpc>
                  <a:spcPts val="2600"/>
                </a:lnSpc>
                <a:spcBef>
                  <a:spcPct val="0"/>
                </a:spcBef>
              </a:pPr>
              <a:r>
                <a:rPr lang="en-US" dirty="0">
                  <a:latin typeface="Public Sans" panose="020B0604020202020204" charset="0"/>
                </a:rPr>
                <a:t>In the early 21st century in the United Kingdom and the United States, nearly 50 percent of medical degrees and doctorate degrees in the biomedical sciences were awarded to women. Undergraduate numbers in mathematics and in the physical sciences were approaching similar levels, and only in computing and engineering were women students still significantly underrepresented. </a:t>
              </a:r>
              <a:endParaRPr lang="en-US" sz="2000" dirty="0">
                <a:solidFill>
                  <a:srgbClr val="000000"/>
                </a:solidFill>
                <a:latin typeface="Public Sans" panose="020B0604020202020204" charset="0"/>
              </a:endParaRPr>
            </a:p>
          </p:txBody>
        </p: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77000" y="1903893"/>
            <a:ext cx="12714807" cy="2205732"/>
          </a:xfrm>
          <a:prstGeom prst="rect">
            <a:avLst/>
          </a:prstGeom>
        </p:spPr>
        <p:txBody>
          <a:bodyPr wrap="square" lIns="0" tIns="0" rIns="0" bIns="0" rtlCol="0" anchor="t">
            <a:spAutoFit/>
          </a:bodyPr>
          <a:lstStyle/>
          <a:p>
            <a:pPr algn="ctr">
              <a:lnSpc>
                <a:spcPts val="8640"/>
              </a:lnSpc>
            </a:pPr>
            <a:r>
              <a:rPr lang="en-US" sz="7200" dirty="0">
                <a:solidFill>
                  <a:srgbClr val="000000"/>
                </a:solidFill>
                <a:latin typeface="Telegraf Bold"/>
              </a:rPr>
              <a:t>Maria the Jewess, an inventor of alchemy</a:t>
            </a:r>
          </a:p>
        </p:txBody>
      </p:sp>
      <p:sp>
        <p:nvSpPr>
          <p:cNvPr id="3" name="AutoShape 3"/>
          <p:cNvSpPr/>
          <p:nvPr/>
        </p:nvSpPr>
        <p:spPr>
          <a:xfrm>
            <a:off x="0" y="9258300"/>
            <a:ext cx="18288000" cy="1028700"/>
          </a:xfrm>
          <a:prstGeom prst="rect">
            <a:avLst/>
          </a:prstGeom>
          <a:solidFill>
            <a:srgbClr val="D1A3E8"/>
          </a:solidFill>
        </p:spPr>
      </p:sp>
      <p:grpSp>
        <p:nvGrpSpPr>
          <p:cNvPr id="7" name="Group 7"/>
          <p:cNvGrpSpPr/>
          <p:nvPr/>
        </p:nvGrpSpPr>
        <p:grpSpPr>
          <a:xfrm>
            <a:off x="-1624410" y="2781300"/>
            <a:ext cx="19166684" cy="3763965"/>
            <a:chOff x="-7874000" y="-3708301"/>
            <a:chExt cx="25555579" cy="5018623"/>
          </a:xfrm>
        </p:grpSpPr>
        <p:sp>
          <p:nvSpPr>
            <p:cNvPr id="8" name="TextBox 8"/>
            <p:cNvSpPr txBox="1"/>
            <p:nvPr/>
          </p:nvSpPr>
          <p:spPr>
            <a:xfrm>
              <a:off x="3131080" y="-1644336"/>
              <a:ext cx="14550499" cy="2954658"/>
            </a:xfrm>
            <a:prstGeom prst="rect">
              <a:avLst/>
            </a:prstGeom>
          </p:spPr>
          <p:txBody>
            <a:bodyPr wrap="square" lIns="0" tIns="0" rIns="0" bIns="0" rtlCol="0" anchor="t">
              <a:spAutoFit/>
            </a:bodyPr>
            <a:lstStyle/>
            <a:p>
              <a:pPr algn="r"/>
              <a:r>
                <a:rPr lang="en-US" dirty="0">
                  <a:latin typeface="Public Sans" panose="020B0604020202020204" charset="0"/>
                </a:rPr>
                <a:t>Alchemists from the mythic Hermes to Isaac Newton desired to transmute lead into gold. It was believed that through the transformation of the material, they could attain wisdom beyond the limitations of man and create great works that would transmute themselves closer towards divinity through the Philosopher's Stone and the Elixir of life. None of that could be done without an ancient alchemist name Maria.</a:t>
              </a:r>
            </a:p>
            <a:p>
              <a:pPr algn="r"/>
              <a:r>
                <a:rPr lang="en-US" dirty="0">
                  <a:latin typeface="Public Sans" panose="020B0604020202020204" charset="0"/>
                </a:rPr>
                <a:t>She is credited with inventing an alchemical apparatus' that copied the process of distillation in nature, what the alchemists believed provided the bedrock for the creation of gold in nature. This apparatus would become a staple in modern chemistry labs.</a:t>
              </a:r>
            </a:p>
          </p:txBody>
        </p:sp>
        <p:sp>
          <p:nvSpPr>
            <p:cNvPr id="9" name="TextBox 9"/>
            <p:cNvSpPr txBox="1"/>
            <p:nvPr/>
          </p:nvSpPr>
          <p:spPr>
            <a:xfrm>
              <a:off x="-7874000" y="-3708301"/>
              <a:ext cx="6342599" cy="1401239"/>
            </a:xfrm>
            <a:prstGeom prst="rect">
              <a:avLst/>
            </a:prstGeom>
          </p:spPr>
          <p:txBody>
            <a:bodyPr lIns="0" tIns="0" rIns="0" bIns="0" rtlCol="0" anchor="t">
              <a:spAutoFit/>
            </a:bodyPr>
            <a:lstStyle/>
            <a:p>
              <a:pPr algn="ctr">
                <a:lnSpc>
                  <a:spcPts val="4160"/>
                </a:lnSpc>
              </a:pPr>
              <a:endParaRPr lang="en-US" sz="3200" dirty="0">
                <a:solidFill>
                  <a:srgbClr val="000000"/>
                </a:solidFill>
                <a:latin typeface="Telegraf Bold"/>
              </a:endParaRPr>
            </a:p>
            <a:p>
              <a:pPr algn="ctr">
                <a:lnSpc>
                  <a:spcPts val="4160"/>
                </a:lnSpc>
              </a:pPr>
              <a:endParaRPr lang="en-US" sz="3200" dirty="0">
                <a:solidFill>
                  <a:srgbClr val="000000"/>
                </a:solidFill>
                <a:latin typeface="Telegraf Bold"/>
              </a:endParaRPr>
            </a:p>
          </p:txBody>
        </p:sp>
      </p:grpSp>
      <p:sp>
        <p:nvSpPr>
          <p:cNvPr id="16" name="TextBox 16"/>
          <p:cNvSpPr txBox="1"/>
          <p:nvPr/>
        </p:nvSpPr>
        <p:spPr>
          <a:xfrm>
            <a:off x="1028700" y="971550"/>
            <a:ext cx="4968873" cy="712696"/>
          </a:xfrm>
          <a:prstGeom prst="rect">
            <a:avLst/>
          </a:prstGeom>
        </p:spPr>
        <p:txBody>
          <a:bodyPr lIns="0" tIns="0" rIns="0" bIns="0" rtlCol="0" anchor="t">
            <a:spAutoFit/>
          </a:bodyPr>
          <a:lstStyle/>
          <a:p>
            <a:pPr>
              <a:lnSpc>
                <a:spcPts val="2939"/>
              </a:lnSpc>
            </a:pPr>
            <a:endParaRPr lang="en-US" sz="2099" dirty="0">
              <a:solidFill>
                <a:srgbClr val="000000"/>
              </a:solidFill>
              <a:latin typeface="Public Sans"/>
            </a:endParaRPr>
          </a:p>
          <a:p>
            <a:pPr>
              <a:lnSpc>
                <a:spcPts val="2939"/>
              </a:lnSpc>
            </a:pPr>
            <a:endParaRPr lang="en-US" sz="2099" dirty="0">
              <a:solidFill>
                <a:srgbClr val="000000"/>
              </a:solidFill>
              <a:latin typeface="Public Sans"/>
            </a:endParaRPr>
          </a:p>
        </p:txBody>
      </p:sp>
      <p:sp>
        <p:nvSpPr>
          <p:cNvPr id="17" name="TextBox 17"/>
          <p:cNvSpPr txBox="1"/>
          <p:nvPr/>
        </p:nvSpPr>
        <p:spPr>
          <a:xfrm>
            <a:off x="12290427" y="971550"/>
            <a:ext cx="4968873" cy="712696"/>
          </a:xfrm>
          <a:prstGeom prst="rect">
            <a:avLst/>
          </a:prstGeom>
        </p:spPr>
        <p:txBody>
          <a:bodyPr lIns="0" tIns="0" rIns="0" bIns="0" rtlCol="0" anchor="t">
            <a:spAutoFit/>
          </a:bodyPr>
          <a:lstStyle/>
          <a:p>
            <a:pPr algn="r">
              <a:lnSpc>
                <a:spcPts val="2939"/>
              </a:lnSpc>
            </a:pPr>
            <a:endParaRPr lang="en-US" sz="2099" dirty="0">
              <a:solidFill>
                <a:srgbClr val="000000"/>
              </a:solidFill>
              <a:latin typeface="Public Sans"/>
            </a:endParaRPr>
          </a:p>
          <a:p>
            <a:pPr algn="r">
              <a:lnSpc>
                <a:spcPts val="2939"/>
              </a:lnSpc>
            </a:pPr>
            <a:endParaRPr lang="en-US" sz="2099" dirty="0">
              <a:solidFill>
                <a:srgbClr val="000000"/>
              </a:solidFill>
              <a:latin typeface="Public Sans"/>
            </a:endParaRPr>
          </a:p>
        </p:txBody>
      </p:sp>
      <p:pic>
        <p:nvPicPr>
          <p:cNvPr id="2050" name="Picture 2" descr="https://web.nli.org.il/sites/NLI/English/library/reading_corner/PublishingImages/mary%20the%20jewess%20-%20Michael%20Maier%27s%20Symbola%20aurea%20mensae,%20Frankfurt,%2016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07072"/>
            <a:ext cx="6392854" cy="50009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7054171"/>
            <a:ext cx="18288000" cy="3232829"/>
          </a:xfrm>
          <a:prstGeom prst="rect">
            <a:avLst/>
          </a:prstGeom>
          <a:solidFill>
            <a:srgbClr val="99D9D9"/>
          </a:solidFill>
        </p:spPr>
      </p:sp>
      <p:sp>
        <p:nvSpPr>
          <p:cNvPr id="10" name="TextBox 10"/>
          <p:cNvSpPr txBox="1"/>
          <p:nvPr/>
        </p:nvSpPr>
        <p:spPr>
          <a:xfrm>
            <a:off x="935375" y="988455"/>
            <a:ext cx="7731643" cy="5539978"/>
          </a:xfrm>
          <a:prstGeom prst="rect">
            <a:avLst/>
          </a:prstGeom>
        </p:spPr>
        <p:txBody>
          <a:bodyPr lIns="0" tIns="0" rIns="0" bIns="0" rtlCol="0" anchor="t">
            <a:spAutoFit/>
          </a:bodyPr>
          <a:lstStyle/>
          <a:p>
            <a:pPr>
              <a:lnSpc>
                <a:spcPts val="10800"/>
              </a:lnSpc>
            </a:pPr>
            <a:r>
              <a:rPr lang="en-US" sz="9000" dirty="0">
                <a:solidFill>
                  <a:srgbClr val="000000"/>
                </a:solidFill>
                <a:latin typeface="Telegraf Bold"/>
              </a:rPr>
              <a:t>The “chemist” who set women free</a:t>
            </a:r>
          </a:p>
        </p:txBody>
      </p:sp>
      <p:sp>
        <p:nvSpPr>
          <p:cNvPr id="12" name="TextBox 12"/>
          <p:cNvSpPr txBox="1"/>
          <p:nvPr/>
        </p:nvSpPr>
        <p:spPr>
          <a:xfrm>
            <a:off x="9144000" y="1333500"/>
            <a:ext cx="6705600" cy="5168081"/>
          </a:xfrm>
          <a:prstGeom prst="rect">
            <a:avLst/>
          </a:prstGeom>
        </p:spPr>
        <p:txBody>
          <a:bodyPr wrap="square" lIns="0" tIns="0" rIns="0" bIns="0" rtlCol="0" anchor="t">
            <a:spAutoFit/>
          </a:bodyPr>
          <a:lstStyle/>
          <a:p>
            <a:pPr>
              <a:lnSpc>
                <a:spcPts val="3119"/>
              </a:lnSpc>
            </a:pPr>
            <a:r>
              <a:rPr lang="en-US" dirty="0">
                <a:latin typeface="Public Sans" panose="020B0604020202020204" charset="0"/>
              </a:rPr>
              <a:t>Giulia </a:t>
            </a:r>
            <a:r>
              <a:rPr lang="en-US" dirty="0" err="1">
                <a:latin typeface="Public Sans" panose="020B0604020202020204" charset="0"/>
              </a:rPr>
              <a:t>Tofana</a:t>
            </a:r>
            <a:r>
              <a:rPr lang="en-US" dirty="0">
                <a:latin typeface="Public Sans" panose="020B0604020202020204" charset="0"/>
              </a:rPr>
              <a:t>  was an Italian saleswoman who made her profit from selling a poison called aqua </a:t>
            </a:r>
            <a:r>
              <a:rPr lang="en-US" dirty="0" err="1">
                <a:latin typeface="Public Sans" panose="020B0604020202020204" charset="0"/>
              </a:rPr>
              <a:t>tofana</a:t>
            </a:r>
            <a:r>
              <a:rPr lang="en-US" dirty="0">
                <a:latin typeface="Public Sans" panose="020B0604020202020204" charset="0"/>
              </a:rPr>
              <a:t> (supposedly invented by </a:t>
            </a:r>
            <a:r>
              <a:rPr lang="en-US" dirty="0" err="1">
                <a:latin typeface="Public Sans" panose="020B0604020202020204" charset="0"/>
              </a:rPr>
              <a:t>Teofania</a:t>
            </a:r>
            <a:r>
              <a:rPr lang="en-US" dirty="0">
                <a:latin typeface="Public Sans" panose="020B0604020202020204" charset="0"/>
              </a:rPr>
              <a:t> di </a:t>
            </a:r>
            <a:r>
              <a:rPr lang="en-US" dirty="0" err="1">
                <a:latin typeface="Public Sans" panose="020B0604020202020204" charset="0"/>
              </a:rPr>
              <a:t>Adamo</a:t>
            </a:r>
            <a:r>
              <a:rPr lang="en-US" dirty="0">
                <a:latin typeface="Public Sans" panose="020B0604020202020204" charset="0"/>
              </a:rPr>
              <a:t> who may have been Giulia's mother). The liquid, who’s contents are still not known, made Giulia and her smartness confusing to historians. Information about Giulia </a:t>
            </a:r>
            <a:r>
              <a:rPr lang="en-US" dirty="0" err="1">
                <a:latin typeface="Public Sans" panose="020B0604020202020204" charset="0"/>
              </a:rPr>
              <a:t>Tofana's</a:t>
            </a:r>
            <a:r>
              <a:rPr lang="en-US" dirty="0">
                <a:latin typeface="Public Sans" panose="020B0604020202020204" charset="0"/>
              </a:rPr>
              <a:t> background is sparse. She was thought to have been born in Palermo and speculation by historians that she may have taken the first name of her mother as her last name (a common practice at the time) led them to believe that she was the daughter of another Palermo poisoner, According to one version of events, Giulia </a:t>
            </a:r>
            <a:r>
              <a:rPr lang="en-US" dirty="0" err="1">
                <a:latin typeface="Public Sans" panose="020B0604020202020204" charset="0"/>
              </a:rPr>
              <a:t>Tofana</a:t>
            </a:r>
            <a:r>
              <a:rPr lang="en-US" dirty="0">
                <a:latin typeface="Public Sans" panose="020B0604020202020204" charset="0"/>
              </a:rPr>
              <a:t> fled to Rome and set up a business that began to sell this poison to women who wanted to escape abusive spouses.</a:t>
            </a:r>
            <a:endParaRPr lang="en-US" sz="2399" dirty="0">
              <a:latin typeface="Public Sans" panose="020B0604020202020204" charset="0"/>
            </a:endParaRPr>
          </a:p>
        </p:txBody>
      </p:sp>
      <p:sp>
        <p:nvSpPr>
          <p:cNvPr id="17" name="TextBox 17"/>
          <p:cNvSpPr txBox="1"/>
          <p:nvPr/>
        </p:nvSpPr>
        <p:spPr>
          <a:xfrm>
            <a:off x="3696807" y="8105647"/>
            <a:ext cx="5063536" cy="1050929"/>
          </a:xfrm>
          <a:prstGeom prst="rect">
            <a:avLst/>
          </a:prstGeom>
        </p:spPr>
        <p:txBody>
          <a:bodyPr lIns="0" tIns="0" rIns="0" bIns="0" rtlCol="0" anchor="t">
            <a:spAutoFit/>
          </a:bodyPr>
          <a:lstStyle/>
          <a:p>
            <a:pPr>
              <a:lnSpc>
                <a:spcPts val="4160"/>
              </a:lnSpc>
            </a:pPr>
            <a:endParaRPr lang="en-US" sz="3200" dirty="0">
              <a:solidFill>
                <a:srgbClr val="000000"/>
              </a:solidFill>
              <a:latin typeface="Telegraf Medium"/>
            </a:endParaRPr>
          </a:p>
          <a:p>
            <a:pPr>
              <a:lnSpc>
                <a:spcPts val="4160"/>
              </a:lnSpc>
            </a:pPr>
            <a:endParaRPr lang="en-US" sz="3200" dirty="0">
              <a:solidFill>
                <a:srgbClr val="000000"/>
              </a:solidFill>
              <a:latin typeface="Telegraf Medium"/>
            </a:endParaRPr>
          </a:p>
        </p:txBody>
      </p:sp>
      <p:pic>
        <p:nvPicPr>
          <p:cNvPr id="18"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745018" y="4888409"/>
            <a:ext cx="2914014" cy="4727750"/>
          </a:xfrm>
          <a:prstGeom prst="rect">
            <a:avLst/>
          </a:prstGeom>
        </p:spPr>
      </p:pic>
      <p:pic>
        <p:nvPicPr>
          <p:cNvPr id="5122" name="Picture 2" descr="Meet The Woman Who Poisoned Makeup To Help Over 600 Women Murder Their  Husbands | by Weird History | Me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 y="7043740"/>
            <a:ext cx="6242557" cy="32432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2799" y="1354214"/>
            <a:ext cx="13754100" cy="2769989"/>
          </a:xfrm>
          <a:prstGeom prst="rect">
            <a:avLst/>
          </a:prstGeom>
        </p:spPr>
        <p:txBody>
          <a:bodyPr wrap="square" lIns="0" tIns="0" rIns="0" bIns="0" rtlCol="0" anchor="t">
            <a:spAutoFit/>
          </a:bodyPr>
          <a:lstStyle/>
          <a:p>
            <a:pPr>
              <a:lnSpc>
                <a:spcPts val="10800"/>
              </a:lnSpc>
            </a:pPr>
            <a:r>
              <a:rPr lang="en-US" sz="9000" dirty="0">
                <a:solidFill>
                  <a:srgbClr val="000000"/>
                </a:solidFill>
                <a:latin typeface="Telegraf Bold"/>
              </a:rPr>
              <a:t>Ida </a:t>
            </a:r>
            <a:r>
              <a:rPr lang="en-US" sz="9000" dirty="0" err="1">
                <a:solidFill>
                  <a:srgbClr val="000000"/>
                </a:solidFill>
                <a:latin typeface="Telegraf Bold"/>
              </a:rPr>
              <a:t>Noddack</a:t>
            </a:r>
            <a:r>
              <a:rPr lang="en-US" sz="9000" dirty="0">
                <a:solidFill>
                  <a:srgbClr val="000000"/>
                </a:solidFill>
                <a:latin typeface="Telegraf Bold"/>
              </a:rPr>
              <a:t>, scientist for the future</a:t>
            </a:r>
          </a:p>
        </p:txBody>
      </p:sp>
      <p:grpSp>
        <p:nvGrpSpPr>
          <p:cNvPr id="3" name="Group 3"/>
          <p:cNvGrpSpPr/>
          <p:nvPr/>
        </p:nvGrpSpPr>
        <p:grpSpPr>
          <a:xfrm>
            <a:off x="990600" y="2867709"/>
            <a:ext cx="9606913" cy="4510301"/>
            <a:chOff x="-122552" y="-269478"/>
            <a:chExt cx="12809218" cy="6013738"/>
          </a:xfrm>
        </p:grpSpPr>
        <p:sp>
          <p:nvSpPr>
            <p:cNvPr id="4" name="TextBox 4"/>
            <p:cNvSpPr txBox="1"/>
            <p:nvPr/>
          </p:nvSpPr>
          <p:spPr>
            <a:xfrm>
              <a:off x="-122552" y="2095225"/>
              <a:ext cx="12572501" cy="3649035"/>
            </a:xfrm>
            <a:prstGeom prst="rect">
              <a:avLst/>
            </a:prstGeom>
          </p:spPr>
          <p:txBody>
            <a:bodyPr lIns="0" tIns="0" rIns="0" bIns="0" rtlCol="0" anchor="t">
              <a:spAutoFit/>
            </a:bodyPr>
            <a:lstStyle/>
            <a:p>
              <a:pPr>
                <a:lnSpc>
                  <a:spcPts val="3119"/>
                </a:lnSpc>
              </a:pPr>
              <a:r>
                <a:rPr lang="en-US" dirty="0">
                  <a:latin typeface="Public Sans" panose="020B0604020202020204" charset="0"/>
                </a:rPr>
                <a:t>Ida </a:t>
              </a:r>
              <a:r>
                <a:rPr lang="en-US" dirty="0" err="1">
                  <a:latin typeface="Public Sans" panose="020B0604020202020204" charset="0"/>
                </a:rPr>
                <a:t>Noddack</a:t>
              </a:r>
              <a:r>
                <a:rPr lang="en-US" dirty="0">
                  <a:latin typeface="Public Sans" panose="020B0604020202020204" charset="0"/>
                </a:rPr>
                <a:t>, a German chemist, </a:t>
              </a:r>
              <a:r>
                <a:rPr lang="en-US" dirty="0" err="1">
                  <a:latin typeface="Public Sans" panose="020B0604020202020204" charset="0"/>
                </a:rPr>
                <a:t>codiscovered</a:t>
              </a:r>
              <a:r>
                <a:rPr lang="en-US" dirty="0">
                  <a:latin typeface="Public Sans" panose="020B0604020202020204" charset="0"/>
                </a:rPr>
                <a:t> the chemical element rhenium and first proposed the idea of nuclear fission.</a:t>
              </a:r>
              <a:br>
                <a:rPr lang="en-US" sz="2400" dirty="0">
                  <a:latin typeface="Public Sans" panose="020B0604020202020204" charset="0"/>
                </a:rPr>
              </a:br>
              <a:r>
                <a:rPr lang="en-US" dirty="0">
                  <a:latin typeface="Public Sans" panose="020B0604020202020204" charset="0"/>
                </a:rPr>
                <a:t>In 1934 Italian physicist Enrico Fermi claimed possible production of atomic elements heavier than uranium (or </a:t>
              </a:r>
              <a:r>
                <a:rPr lang="en-US" dirty="0" err="1">
                  <a:latin typeface="Public Sans" panose="020B0604020202020204" charset="0"/>
                </a:rPr>
                <a:t>transuranium</a:t>
              </a:r>
              <a:r>
                <a:rPr lang="en-US" dirty="0">
                  <a:latin typeface="Public Sans" panose="020B0604020202020204" charset="0"/>
                </a:rPr>
                <a:t> elements) after bombardment of uranium with neutrons. However, in a paper on Fermi’s discovery, </a:t>
              </a:r>
              <a:r>
                <a:rPr lang="en-US" dirty="0" err="1">
                  <a:latin typeface="Public Sans" panose="020B0604020202020204" charset="0"/>
                </a:rPr>
                <a:t>Noddack</a:t>
              </a:r>
              <a:r>
                <a:rPr lang="en-US" dirty="0">
                  <a:latin typeface="Public Sans" panose="020B0604020202020204" charset="0"/>
                </a:rPr>
                <a:t> noted in passing that the bombardment of uranium could have actually produced smaller nuclei. Her suggestion was the first proposal of the concept of nuclear fission.</a:t>
              </a:r>
              <a:endParaRPr lang="en-US" sz="2399" dirty="0">
                <a:solidFill>
                  <a:srgbClr val="000000"/>
                </a:solidFill>
                <a:latin typeface="Public Sans" panose="020B0604020202020204" charset="0"/>
              </a:endParaRPr>
            </a:p>
          </p:txBody>
        </p:sp>
        <p:sp>
          <p:nvSpPr>
            <p:cNvPr id="5" name="TextBox 5"/>
            <p:cNvSpPr txBox="1"/>
            <p:nvPr/>
          </p:nvSpPr>
          <p:spPr>
            <a:xfrm>
              <a:off x="0" y="-269478"/>
              <a:ext cx="12686666" cy="1401239"/>
            </a:xfrm>
            <a:prstGeom prst="rect">
              <a:avLst/>
            </a:prstGeom>
          </p:spPr>
          <p:txBody>
            <a:bodyPr lIns="0" tIns="0" rIns="0" bIns="0" rtlCol="0" anchor="t">
              <a:spAutoFit/>
            </a:bodyPr>
            <a:lstStyle/>
            <a:p>
              <a:pPr>
                <a:lnSpc>
                  <a:spcPts val="4160"/>
                </a:lnSpc>
              </a:pPr>
              <a:endParaRPr lang="en-US" sz="3200" dirty="0">
                <a:solidFill>
                  <a:srgbClr val="000000"/>
                </a:solidFill>
                <a:latin typeface="Telegraf Medium"/>
              </a:endParaRPr>
            </a:p>
            <a:p>
              <a:pPr>
                <a:lnSpc>
                  <a:spcPts val="4160"/>
                </a:lnSpc>
              </a:pPr>
              <a:endParaRPr lang="en-US" sz="3200" dirty="0">
                <a:solidFill>
                  <a:srgbClr val="000000"/>
                </a:solidFill>
                <a:latin typeface="Telegraf Medium"/>
              </a:endParaRPr>
            </a:p>
          </p:txBody>
        </p:sp>
      </p:grpSp>
      <p:sp>
        <p:nvSpPr>
          <p:cNvPr id="6" name="AutoShape 6"/>
          <p:cNvSpPr/>
          <p:nvPr/>
        </p:nvSpPr>
        <p:spPr>
          <a:xfrm>
            <a:off x="0" y="8433339"/>
            <a:ext cx="18288000" cy="1853661"/>
          </a:xfrm>
          <a:prstGeom prst="rect">
            <a:avLst/>
          </a:prstGeom>
          <a:solidFill>
            <a:srgbClr val="99D9D9"/>
          </a:solidFill>
        </p:spPr>
      </p:sp>
      <p:grpSp>
        <p:nvGrpSpPr>
          <p:cNvPr id="7" name="Group 7"/>
          <p:cNvGrpSpPr/>
          <p:nvPr/>
        </p:nvGrpSpPr>
        <p:grpSpPr>
          <a:xfrm>
            <a:off x="1028700" y="6131120"/>
            <a:ext cx="9514999" cy="1385002"/>
            <a:chOff x="0" y="-66675"/>
            <a:chExt cx="12686666" cy="1846668"/>
          </a:xfrm>
        </p:grpSpPr>
        <p:sp>
          <p:nvSpPr>
            <p:cNvPr id="8" name="TextBox 8"/>
            <p:cNvSpPr txBox="1"/>
            <p:nvPr/>
          </p:nvSpPr>
          <p:spPr>
            <a:xfrm>
              <a:off x="0" y="758089"/>
              <a:ext cx="12686666" cy="1021904"/>
            </a:xfrm>
            <a:prstGeom prst="rect">
              <a:avLst/>
            </a:prstGeom>
          </p:spPr>
          <p:txBody>
            <a:bodyPr lIns="0" tIns="0" rIns="0" bIns="0" rtlCol="0" anchor="t">
              <a:spAutoFit/>
            </a:bodyPr>
            <a:lstStyle/>
            <a:p>
              <a:pPr>
                <a:lnSpc>
                  <a:spcPts val="3119"/>
                </a:lnSpc>
              </a:pPr>
              <a:endParaRPr lang="en-US" sz="2399" dirty="0">
                <a:solidFill>
                  <a:srgbClr val="000000"/>
                </a:solidFill>
                <a:latin typeface="Public Sans"/>
              </a:endParaRPr>
            </a:p>
            <a:p>
              <a:pPr>
                <a:lnSpc>
                  <a:spcPts val="3119"/>
                </a:lnSpc>
              </a:pPr>
              <a:endParaRPr lang="en-US" sz="2399" dirty="0">
                <a:solidFill>
                  <a:srgbClr val="000000"/>
                </a:solidFill>
                <a:latin typeface="Public Sans"/>
              </a:endParaRPr>
            </a:p>
          </p:txBody>
        </p:sp>
        <p:sp>
          <p:nvSpPr>
            <p:cNvPr id="9" name="TextBox 9"/>
            <p:cNvSpPr txBox="1"/>
            <p:nvPr/>
          </p:nvSpPr>
          <p:spPr>
            <a:xfrm>
              <a:off x="0" y="-66675"/>
              <a:ext cx="11599733" cy="1401238"/>
            </a:xfrm>
            <a:prstGeom prst="rect">
              <a:avLst/>
            </a:prstGeom>
          </p:spPr>
          <p:txBody>
            <a:bodyPr lIns="0" tIns="0" rIns="0" bIns="0" rtlCol="0" anchor="t">
              <a:spAutoFit/>
            </a:bodyPr>
            <a:lstStyle/>
            <a:p>
              <a:pPr>
                <a:lnSpc>
                  <a:spcPts val="4160"/>
                </a:lnSpc>
              </a:pPr>
              <a:endParaRPr lang="en-US" sz="3200" dirty="0">
                <a:solidFill>
                  <a:srgbClr val="000000"/>
                </a:solidFill>
                <a:latin typeface="Telegraf Medium"/>
              </a:endParaRPr>
            </a:p>
            <a:p>
              <a:pPr>
                <a:lnSpc>
                  <a:spcPts val="4160"/>
                </a:lnSpc>
              </a:pPr>
              <a:endParaRPr lang="en-US" sz="3200" dirty="0">
                <a:solidFill>
                  <a:srgbClr val="000000"/>
                </a:solidFill>
                <a:latin typeface="Telegraf Medium"/>
              </a:endParaRPr>
            </a:p>
          </p:txBody>
        </p:sp>
      </p:grpSp>
      <p:pic>
        <p:nvPicPr>
          <p:cNvPr id="11"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605366" y="3376450"/>
            <a:ext cx="3625359" cy="5881850"/>
          </a:xfrm>
          <a:prstGeom prst="rect">
            <a:avLst/>
          </a:prstGeom>
        </p:spPr>
      </p:pic>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691032" y="4419505"/>
            <a:ext cx="3415509" cy="5160796"/>
          </a:xfrm>
          <a:prstGeom prst="rect">
            <a:avLst/>
          </a:prstGeom>
        </p:spPr>
      </p:pic>
      <p:pic>
        <p:nvPicPr>
          <p:cNvPr id="1026" name="Picture 2" descr="Ida Noddack - Alchetron, The Free Social Encycloped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72409" y="5753100"/>
            <a:ext cx="1966403" cy="3162214"/>
          </a:xfrm>
          <a:prstGeom prst="rect">
            <a:avLst/>
          </a:prstGeom>
          <a:noFill/>
          <a:scene3d>
            <a:camera prst="perspectiveLeft"/>
            <a:lightRig rig="threePt" dir="t"/>
          </a:scene3d>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93289" y="256616"/>
            <a:ext cx="13073274" cy="4154984"/>
          </a:xfrm>
          <a:prstGeom prst="rect">
            <a:avLst/>
          </a:prstGeom>
        </p:spPr>
        <p:txBody>
          <a:bodyPr wrap="square" lIns="0" tIns="0" rIns="0" bIns="0" rtlCol="0" anchor="t">
            <a:spAutoFit/>
          </a:bodyPr>
          <a:lstStyle/>
          <a:p>
            <a:pPr>
              <a:lnSpc>
                <a:spcPts val="10800"/>
              </a:lnSpc>
            </a:pPr>
            <a:r>
              <a:rPr lang="en-US" sz="9000" dirty="0">
                <a:solidFill>
                  <a:srgbClr val="000000"/>
                </a:solidFill>
                <a:latin typeface="Telegraf Bold"/>
              </a:rPr>
              <a:t>Why women scientists “didn’t exist” and Rosalind Franklin</a:t>
            </a:r>
          </a:p>
        </p:txBody>
      </p:sp>
      <p:sp>
        <p:nvSpPr>
          <p:cNvPr id="3" name="AutoShape 3"/>
          <p:cNvSpPr/>
          <p:nvPr/>
        </p:nvSpPr>
        <p:spPr>
          <a:xfrm>
            <a:off x="0" y="7689173"/>
            <a:ext cx="18288000" cy="2597827"/>
          </a:xfrm>
          <a:prstGeom prst="rect">
            <a:avLst/>
          </a:prstGeom>
          <a:solidFill>
            <a:srgbClr val="99B83C"/>
          </a:solidFill>
        </p:spPr>
      </p:sp>
      <p:grpSp>
        <p:nvGrpSpPr>
          <p:cNvPr id="4" name="Group 4"/>
          <p:cNvGrpSpPr/>
          <p:nvPr/>
        </p:nvGrpSpPr>
        <p:grpSpPr>
          <a:xfrm>
            <a:off x="850793" y="4430650"/>
            <a:ext cx="9969607" cy="3046988"/>
            <a:chOff x="-122667" y="-588596"/>
            <a:chExt cx="6874049" cy="4062651"/>
          </a:xfrm>
        </p:grpSpPr>
        <p:sp>
          <p:nvSpPr>
            <p:cNvPr id="5" name="TextBox 5"/>
            <p:cNvSpPr txBox="1"/>
            <p:nvPr/>
          </p:nvSpPr>
          <p:spPr>
            <a:xfrm>
              <a:off x="-122667" y="-588596"/>
              <a:ext cx="6690627" cy="4062651"/>
            </a:xfrm>
            <a:prstGeom prst="rect">
              <a:avLst/>
            </a:prstGeom>
          </p:spPr>
          <p:txBody>
            <a:bodyPr lIns="0" tIns="0" rIns="0" bIns="0" rtlCol="0" anchor="t">
              <a:spAutoFit/>
            </a:bodyPr>
            <a:lstStyle/>
            <a:p>
              <a:pPr fontAlgn="base"/>
              <a:r>
                <a:rPr lang="en-US" dirty="0">
                  <a:latin typeface="Public Sans" panose="020B0604020202020204" charset="0"/>
                </a:rPr>
                <a:t>Rosalind Franklin is a British scientist best known for her contributions to the discovery of the molecular structure of deoxyribonucleic acid (DNA), a constituent of chromosomes that serves to encode genetic information. Franklin also contributed new insight on the structure of viruses, helping to lay the foundation for the field of structural virology. In 1951 Franklin joined the Biophysical Laboratory at King’s College, London, as a research fellow. There she applied X-ray diffraction methods to the study of DNA. When she began her research at King’s College, very little was known about the chemical makeup or structure of DNA. However, she soon discovered the density of DNA and, more importantly, established that the molecule existed in a helical conformation. Even if today we learn that it was Watson and Crick that deserve all the credit for the discovery of DNA they somehow forgot to give credit to the person who deserved it most.</a:t>
              </a:r>
            </a:p>
          </p:txBody>
        </p:sp>
        <p:sp>
          <p:nvSpPr>
            <p:cNvPr id="6" name="TextBox 6"/>
            <p:cNvSpPr txBox="1"/>
            <p:nvPr/>
          </p:nvSpPr>
          <p:spPr>
            <a:xfrm>
              <a:off x="0" y="-66675"/>
              <a:ext cx="6751382" cy="1401239"/>
            </a:xfrm>
            <a:prstGeom prst="rect">
              <a:avLst/>
            </a:prstGeom>
          </p:spPr>
          <p:txBody>
            <a:bodyPr lIns="0" tIns="0" rIns="0" bIns="0" rtlCol="0" anchor="t">
              <a:spAutoFit/>
            </a:bodyPr>
            <a:lstStyle/>
            <a:p>
              <a:pPr>
                <a:lnSpc>
                  <a:spcPts val="4160"/>
                </a:lnSpc>
              </a:pPr>
              <a:endParaRPr lang="en-US" sz="3200" dirty="0">
                <a:solidFill>
                  <a:srgbClr val="000000"/>
                </a:solidFill>
                <a:latin typeface="Telegraf Bold"/>
              </a:endParaRPr>
            </a:p>
            <a:p>
              <a:pPr>
                <a:lnSpc>
                  <a:spcPts val="4160"/>
                </a:lnSpc>
              </a:pPr>
              <a:endParaRPr lang="en-US" sz="3200" dirty="0">
                <a:solidFill>
                  <a:srgbClr val="000000"/>
                </a:solidFill>
                <a:latin typeface="Telegraf Bold"/>
              </a:endParaRPr>
            </a:p>
          </p:txBody>
        </p:sp>
      </p:grpSp>
      <p:pic>
        <p:nvPicPr>
          <p:cNvPr id="11"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866563" y="4430650"/>
            <a:ext cx="3059216" cy="4780025"/>
          </a:xfrm>
          <a:prstGeom prst="rect">
            <a:avLst/>
          </a:prstGeom>
        </p:spPr>
      </p:pic>
      <p:pic>
        <p:nvPicPr>
          <p:cNvPr id="12" name="Picture 1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109200" y="6241421"/>
            <a:ext cx="3059216" cy="4780025"/>
          </a:xfrm>
          <a:prstGeom prst="rect">
            <a:avLst/>
          </a:prstGeom>
        </p:spPr>
      </p:pic>
      <p:pic>
        <p:nvPicPr>
          <p:cNvPr id="13"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328970" y="7001776"/>
            <a:ext cx="3059216" cy="4780025"/>
          </a:xfrm>
          <a:prstGeom prst="rect">
            <a:avLst/>
          </a:prstGeom>
        </p:spPr>
      </p:pic>
      <p:pic>
        <p:nvPicPr>
          <p:cNvPr id="1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866563" y="1028700"/>
            <a:ext cx="2160527" cy="2267729"/>
          </a:xfrm>
          <a:prstGeom prst="rect">
            <a:avLst/>
          </a:prstGeom>
        </p:spPr>
      </p:pic>
      <p:pic>
        <p:nvPicPr>
          <p:cNvPr id="3074" name="Picture 2" descr="Credit: UIG via Getty Images/Photo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31934" y="2646508"/>
            <a:ext cx="2468607" cy="35478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9296400" y="718896"/>
            <a:ext cx="8117574" cy="2205732"/>
          </a:xfrm>
          <a:prstGeom prst="rect">
            <a:avLst/>
          </a:prstGeom>
        </p:spPr>
        <p:txBody>
          <a:bodyPr wrap="square" lIns="0" tIns="0" rIns="0" bIns="0" rtlCol="0" anchor="t">
            <a:spAutoFit/>
          </a:bodyPr>
          <a:lstStyle/>
          <a:p>
            <a:pPr algn="r">
              <a:lnSpc>
                <a:spcPts val="8640"/>
              </a:lnSpc>
            </a:pPr>
            <a:r>
              <a:rPr lang="en-US" sz="7200" dirty="0">
                <a:solidFill>
                  <a:srgbClr val="000000"/>
                </a:solidFill>
                <a:latin typeface="Telegraf Bold"/>
              </a:rPr>
              <a:t>The relentless </a:t>
            </a:r>
            <a:r>
              <a:rPr lang="en-US" sz="7200" dirty="0" err="1">
                <a:solidFill>
                  <a:srgbClr val="000000"/>
                </a:solidFill>
                <a:latin typeface="Telegraf Bold"/>
              </a:rPr>
              <a:t>Sabiha</a:t>
            </a:r>
            <a:r>
              <a:rPr lang="en-US" sz="7200" dirty="0">
                <a:solidFill>
                  <a:srgbClr val="000000"/>
                </a:solidFill>
                <a:latin typeface="Telegraf Bold"/>
              </a:rPr>
              <a:t> </a:t>
            </a:r>
            <a:r>
              <a:rPr lang="en-US" sz="7200" dirty="0" err="1">
                <a:solidFill>
                  <a:srgbClr val="000000"/>
                </a:solidFill>
                <a:latin typeface="Telegraf Bold"/>
              </a:rPr>
              <a:t>Kasimati</a:t>
            </a:r>
            <a:endParaRPr lang="en-US" sz="7200" dirty="0">
              <a:solidFill>
                <a:srgbClr val="000000"/>
              </a:solidFill>
              <a:latin typeface="Telegraf Bold"/>
            </a:endParaRPr>
          </a:p>
        </p:txBody>
      </p:sp>
      <p:sp>
        <p:nvSpPr>
          <p:cNvPr id="12" name="TextBox 12"/>
          <p:cNvSpPr txBox="1"/>
          <p:nvPr/>
        </p:nvSpPr>
        <p:spPr>
          <a:xfrm>
            <a:off x="453110" y="391863"/>
            <a:ext cx="9601200" cy="8079135"/>
          </a:xfrm>
          <a:prstGeom prst="rect">
            <a:avLst/>
          </a:prstGeom>
        </p:spPr>
        <p:txBody>
          <a:bodyPr wrap="square" lIns="0" tIns="0" rIns="0" bIns="0" rtlCol="0" anchor="t">
            <a:spAutoFit/>
          </a:bodyPr>
          <a:lstStyle/>
          <a:p>
            <a:pPr>
              <a:lnSpc>
                <a:spcPts val="4160"/>
              </a:lnSpc>
            </a:pPr>
            <a:r>
              <a:rPr lang="en-US" dirty="0" err="1">
                <a:latin typeface="Public Sans" panose="020B0604020202020204" charset="0"/>
              </a:rPr>
              <a:t>Sabiha</a:t>
            </a:r>
            <a:r>
              <a:rPr lang="en-US" dirty="0">
                <a:latin typeface="Public Sans" panose="020B0604020202020204" charset="0"/>
              </a:rPr>
              <a:t> </a:t>
            </a:r>
            <a:r>
              <a:rPr lang="en-US" dirty="0" err="1">
                <a:latin typeface="Public Sans" panose="020B0604020202020204" charset="0"/>
              </a:rPr>
              <a:t>Kasimati</a:t>
            </a:r>
            <a:r>
              <a:rPr lang="en-US" dirty="0">
                <a:latin typeface="Public Sans" panose="020B0604020202020204" charset="0"/>
              </a:rPr>
              <a:t> was an Albanian professor of biology and ichthyologist, cited as one of the first women scientists in Albania. She was arrested by the communist regime on 20 February 1951, after the bombing of the Soviet embassy, and a few days later was executed without trial along with 21 other intellectuals. She was born on 15 September 1912 in Edirne, In parallel with her pedagogical work, she gave an important place in her life and in her scientific activity to the study of the biology of sea fish that live in lagoons, swamps, collecting materials for the preparation of the major work of the future, the monograph: "Fishes of Albania". "Fishes of Albania" documented the fish of Albanian lakes, rivers and the seas and it was </a:t>
            </a:r>
            <a:r>
              <a:rPr lang="en-US" dirty="0" err="1">
                <a:latin typeface="Public Sans" panose="020B0604020202020204" charset="0"/>
              </a:rPr>
              <a:t>publicised</a:t>
            </a:r>
            <a:r>
              <a:rPr lang="en-US" dirty="0">
                <a:latin typeface="Public Sans" panose="020B0604020202020204" charset="0"/>
              </a:rPr>
              <a:t> under the name of the Russian scientist Anatoly </a:t>
            </a:r>
            <a:r>
              <a:rPr lang="en-US" dirty="0" err="1">
                <a:latin typeface="Public Sans" panose="020B0604020202020204" charset="0"/>
              </a:rPr>
              <a:t>Poliakov</a:t>
            </a:r>
            <a:r>
              <a:rPr lang="en-US" dirty="0">
                <a:latin typeface="Public Sans" panose="020B0604020202020204" charset="0"/>
              </a:rPr>
              <a:t> and two Albanian researchers in 1955. After the end of the Second World War, she decided to return to her homeland in 1947, while the communists had just come to power in the country. </a:t>
            </a:r>
            <a:r>
              <a:rPr lang="en-US" dirty="0" err="1">
                <a:latin typeface="Public Sans" panose="020B0604020202020204" charset="0"/>
              </a:rPr>
              <a:t>Kasimati</a:t>
            </a:r>
            <a:r>
              <a:rPr lang="en-US" dirty="0">
                <a:latin typeface="Public Sans" panose="020B0604020202020204" charset="0"/>
              </a:rPr>
              <a:t> is credited with creating the idea of an Albania's National Museum of Science. In October 2018 it was announced that the Albanian National Museum of Science would be named for and that an area of the museum would be set aside for her life story and sacrifice.</a:t>
            </a:r>
            <a:endParaRPr lang="en-US" sz="3200" dirty="0">
              <a:solidFill>
                <a:srgbClr val="000000"/>
              </a:solidFill>
              <a:latin typeface="Public Sans" panose="020B0604020202020204" charset="0"/>
            </a:endParaRPr>
          </a:p>
        </p:txBody>
      </p:sp>
      <p:sp>
        <p:nvSpPr>
          <p:cNvPr id="13" name="TextBox 13"/>
          <p:cNvSpPr txBox="1"/>
          <p:nvPr/>
        </p:nvSpPr>
        <p:spPr>
          <a:xfrm>
            <a:off x="1781016" y="2450321"/>
            <a:ext cx="6567046" cy="1050929"/>
          </a:xfrm>
          <a:prstGeom prst="rect">
            <a:avLst/>
          </a:prstGeom>
        </p:spPr>
        <p:txBody>
          <a:bodyPr lIns="0" tIns="0" rIns="0" bIns="0" rtlCol="0" anchor="t">
            <a:spAutoFit/>
          </a:bodyPr>
          <a:lstStyle/>
          <a:p>
            <a:pPr>
              <a:lnSpc>
                <a:spcPts val="4160"/>
              </a:lnSpc>
            </a:pPr>
            <a:endParaRPr lang="en-US" sz="3200" dirty="0">
              <a:solidFill>
                <a:srgbClr val="000000"/>
              </a:solidFill>
              <a:latin typeface="Telegraf Medium"/>
            </a:endParaRPr>
          </a:p>
          <a:p>
            <a:pPr>
              <a:lnSpc>
                <a:spcPts val="4160"/>
              </a:lnSpc>
            </a:pPr>
            <a:endParaRPr lang="en-US" sz="3200" dirty="0">
              <a:solidFill>
                <a:srgbClr val="000000"/>
              </a:solidFill>
              <a:latin typeface="Telegraf Medium"/>
            </a:endParaRPr>
          </a:p>
        </p:txBody>
      </p:sp>
      <p:sp>
        <p:nvSpPr>
          <p:cNvPr id="14" name="TextBox 14"/>
          <p:cNvSpPr txBox="1"/>
          <p:nvPr/>
        </p:nvSpPr>
        <p:spPr>
          <a:xfrm>
            <a:off x="1781016" y="3742317"/>
            <a:ext cx="6567046" cy="1050929"/>
          </a:xfrm>
          <a:prstGeom prst="rect">
            <a:avLst/>
          </a:prstGeom>
        </p:spPr>
        <p:txBody>
          <a:bodyPr lIns="0" tIns="0" rIns="0" bIns="0" rtlCol="0" anchor="t">
            <a:spAutoFit/>
          </a:bodyPr>
          <a:lstStyle/>
          <a:p>
            <a:pPr>
              <a:lnSpc>
                <a:spcPts val="4160"/>
              </a:lnSpc>
            </a:pPr>
            <a:endParaRPr lang="en-US" sz="3200" dirty="0">
              <a:solidFill>
                <a:srgbClr val="000000"/>
              </a:solidFill>
              <a:latin typeface="Telegraf Medium"/>
            </a:endParaRPr>
          </a:p>
          <a:p>
            <a:pPr>
              <a:lnSpc>
                <a:spcPts val="4160"/>
              </a:lnSpc>
            </a:pPr>
            <a:endParaRPr lang="en-US" sz="3200" dirty="0">
              <a:solidFill>
                <a:srgbClr val="000000"/>
              </a:solidFill>
              <a:latin typeface="Telegraf Medium"/>
            </a:endParaRPr>
          </a:p>
        </p:txBody>
      </p:sp>
      <p:sp>
        <p:nvSpPr>
          <p:cNvPr id="15" name="TextBox 15"/>
          <p:cNvSpPr txBox="1"/>
          <p:nvPr/>
        </p:nvSpPr>
        <p:spPr>
          <a:xfrm>
            <a:off x="1781016" y="5034314"/>
            <a:ext cx="6567046" cy="1050929"/>
          </a:xfrm>
          <a:prstGeom prst="rect">
            <a:avLst/>
          </a:prstGeom>
        </p:spPr>
        <p:txBody>
          <a:bodyPr lIns="0" tIns="0" rIns="0" bIns="0" rtlCol="0" anchor="t">
            <a:spAutoFit/>
          </a:bodyPr>
          <a:lstStyle/>
          <a:p>
            <a:pPr>
              <a:lnSpc>
                <a:spcPts val="4160"/>
              </a:lnSpc>
            </a:pPr>
            <a:endParaRPr lang="en-US" sz="3200" dirty="0">
              <a:solidFill>
                <a:srgbClr val="000000"/>
              </a:solidFill>
              <a:latin typeface="Telegraf Medium"/>
            </a:endParaRPr>
          </a:p>
          <a:p>
            <a:pPr>
              <a:lnSpc>
                <a:spcPts val="4160"/>
              </a:lnSpc>
            </a:pPr>
            <a:endParaRPr lang="en-US" sz="3200" dirty="0">
              <a:solidFill>
                <a:srgbClr val="000000"/>
              </a:solidFill>
              <a:latin typeface="Telegraf Medium"/>
            </a:endParaRPr>
          </a:p>
        </p:txBody>
      </p:sp>
      <p:sp>
        <p:nvSpPr>
          <p:cNvPr id="16" name="TextBox 16"/>
          <p:cNvSpPr txBox="1"/>
          <p:nvPr/>
        </p:nvSpPr>
        <p:spPr>
          <a:xfrm>
            <a:off x="1781016" y="6326311"/>
            <a:ext cx="6567046" cy="1050929"/>
          </a:xfrm>
          <a:prstGeom prst="rect">
            <a:avLst/>
          </a:prstGeom>
        </p:spPr>
        <p:txBody>
          <a:bodyPr lIns="0" tIns="0" rIns="0" bIns="0" rtlCol="0" anchor="t">
            <a:spAutoFit/>
          </a:bodyPr>
          <a:lstStyle/>
          <a:p>
            <a:pPr>
              <a:lnSpc>
                <a:spcPts val="4160"/>
              </a:lnSpc>
            </a:pPr>
            <a:endParaRPr lang="en-US" sz="3200" dirty="0">
              <a:solidFill>
                <a:srgbClr val="000000"/>
              </a:solidFill>
              <a:latin typeface="Telegraf Medium"/>
            </a:endParaRPr>
          </a:p>
          <a:p>
            <a:pPr>
              <a:lnSpc>
                <a:spcPts val="4160"/>
              </a:lnSpc>
            </a:pPr>
            <a:r>
              <a:rPr lang="en-US" sz="3200" dirty="0">
                <a:solidFill>
                  <a:srgbClr val="000000"/>
                </a:solidFill>
                <a:latin typeface="Telegraf Medium"/>
              </a:rPr>
              <a:t>.</a:t>
            </a:r>
          </a:p>
        </p:txBody>
      </p:sp>
      <p:sp>
        <p:nvSpPr>
          <p:cNvPr id="17" name="AutoShape 17"/>
          <p:cNvSpPr/>
          <p:nvPr/>
        </p:nvSpPr>
        <p:spPr>
          <a:xfrm>
            <a:off x="0" y="8470998"/>
            <a:ext cx="18288000" cy="1816002"/>
          </a:xfrm>
          <a:prstGeom prst="rect">
            <a:avLst/>
          </a:prstGeom>
          <a:solidFill>
            <a:srgbClr val="D1A3E8"/>
          </a:solidFill>
        </p:spPr>
      </p:sp>
      <p:pic>
        <p:nvPicPr>
          <p:cNvPr id="4098" name="Picture 2" descr="Sabiha Kasimati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87400" y="3251661"/>
            <a:ext cx="3589478" cy="499949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125200" y="4065530"/>
            <a:ext cx="3406665" cy="4755496"/>
          </a:xfrm>
          <a:prstGeom prst="rect">
            <a:avLst/>
          </a:prstGeom>
        </p:spPr>
      </p:pic>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27965"/>
            <a:ext cx="13525500" cy="2769989"/>
          </a:xfrm>
          <a:prstGeom prst="rect">
            <a:avLst/>
          </a:prstGeom>
        </p:spPr>
        <p:txBody>
          <a:bodyPr wrap="square" lIns="0" tIns="0" rIns="0" bIns="0" rtlCol="0" anchor="t">
            <a:spAutoFit/>
          </a:bodyPr>
          <a:lstStyle/>
          <a:p>
            <a:pPr>
              <a:lnSpc>
                <a:spcPts val="10800"/>
              </a:lnSpc>
            </a:pPr>
            <a:r>
              <a:rPr lang="en-US" sz="9000" dirty="0">
                <a:solidFill>
                  <a:srgbClr val="000000"/>
                </a:solidFill>
                <a:latin typeface="Telegraf Bold"/>
              </a:rPr>
              <a:t>Katie </a:t>
            </a:r>
            <a:r>
              <a:rPr lang="en-US" sz="9000" dirty="0" err="1">
                <a:solidFill>
                  <a:srgbClr val="000000"/>
                </a:solidFill>
                <a:latin typeface="Telegraf Bold"/>
              </a:rPr>
              <a:t>Bouman</a:t>
            </a:r>
            <a:r>
              <a:rPr lang="en-US" sz="9000" dirty="0">
                <a:solidFill>
                  <a:srgbClr val="000000"/>
                </a:solidFill>
                <a:latin typeface="Telegraf Bold"/>
              </a:rPr>
              <a:t>, the face of modern science</a:t>
            </a:r>
          </a:p>
        </p:txBody>
      </p:sp>
      <p:sp>
        <p:nvSpPr>
          <p:cNvPr id="3" name="AutoShape 3"/>
          <p:cNvSpPr/>
          <p:nvPr/>
        </p:nvSpPr>
        <p:spPr>
          <a:xfrm>
            <a:off x="0" y="8244800"/>
            <a:ext cx="18288000" cy="2042200"/>
          </a:xfrm>
          <a:prstGeom prst="rect">
            <a:avLst/>
          </a:prstGeom>
          <a:solidFill>
            <a:srgbClr val="99D9D9"/>
          </a:solidFill>
        </p:spPr>
      </p:sp>
      <p:sp>
        <p:nvSpPr>
          <p:cNvPr id="5" name="TextBox 5"/>
          <p:cNvSpPr txBox="1"/>
          <p:nvPr/>
        </p:nvSpPr>
        <p:spPr>
          <a:xfrm>
            <a:off x="4464713" y="4772876"/>
            <a:ext cx="10089487" cy="3323987"/>
          </a:xfrm>
          <a:prstGeom prst="rect">
            <a:avLst/>
          </a:prstGeom>
        </p:spPr>
        <p:txBody>
          <a:bodyPr wrap="square" lIns="0" tIns="0" rIns="0" bIns="0" rtlCol="0" anchor="t">
            <a:spAutoFit/>
          </a:bodyPr>
          <a:lstStyle/>
          <a:p>
            <a:pPr fontAlgn="base"/>
            <a:r>
              <a:rPr lang="en-US" dirty="0">
                <a:latin typeface="Public Sans" panose="020B0604020202020204" charset="0"/>
              </a:rPr>
              <a:t>Katie </a:t>
            </a:r>
            <a:r>
              <a:rPr lang="en-US" dirty="0" err="1">
                <a:latin typeface="Public Sans" panose="020B0604020202020204" charset="0"/>
              </a:rPr>
              <a:t>Bouman</a:t>
            </a:r>
            <a:r>
              <a:rPr lang="en-US" dirty="0">
                <a:latin typeface="Public Sans" panose="020B0604020202020204" charset="0"/>
              </a:rPr>
              <a:t> led development of a computer program that made the breakthrough image possible.</a:t>
            </a:r>
          </a:p>
          <a:p>
            <a:pPr fontAlgn="base"/>
            <a:r>
              <a:rPr lang="en-US" dirty="0">
                <a:latin typeface="Public Sans" panose="020B0604020202020204" charset="0"/>
              </a:rPr>
              <a:t>The remarkable photo, showing a halo of dust and gas 500 million trillion km from Earth, was released on Wednesday.</a:t>
            </a:r>
          </a:p>
          <a:p>
            <a:pPr fontAlgn="base"/>
            <a:r>
              <a:rPr lang="en-US" dirty="0">
                <a:latin typeface="Public Sans" panose="020B0604020202020204" charset="0"/>
              </a:rPr>
              <a:t>For </a:t>
            </a:r>
            <a:r>
              <a:rPr lang="en-US" dirty="0" err="1">
                <a:latin typeface="Public Sans" panose="020B0604020202020204" charset="0"/>
              </a:rPr>
              <a:t>Dr</a:t>
            </a:r>
            <a:r>
              <a:rPr lang="en-US" dirty="0">
                <a:latin typeface="Public Sans" panose="020B0604020202020204" charset="0"/>
              </a:rPr>
              <a:t> </a:t>
            </a:r>
            <a:r>
              <a:rPr lang="en-US" dirty="0" err="1">
                <a:latin typeface="Public Sans" panose="020B0604020202020204" charset="0"/>
              </a:rPr>
              <a:t>Bouman</a:t>
            </a:r>
            <a:r>
              <a:rPr lang="en-US" dirty="0">
                <a:latin typeface="Public Sans" panose="020B0604020202020204" charset="0"/>
              </a:rPr>
              <a:t>, its creation was the </a:t>
            </a:r>
            <a:r>
              <a:rPr lang="en-US" dirty="0" err="1">
                <a:latin typeface="Public Sans" panose="020B0604020202020204" charset="0"/>
              </a:rPr>
              <a:t>realisation</a:t>
            </a:r>
            <a:r>
              <a:rPr lang="en-US" dirty="0">
                <a:latin typeface="Public Sans" panose="020B0604020202020204" charset="0"/>
              </a:rPr>
              <a:t> of an </a:t>
            </a:r>
            <a:r>
              <a:rPr lang="en-US" dirty="0" err="1">
                <a:latin typeface="Public Sans" panose="020B0604020202020204" charset="0"/>
              </a:rPr>
              <a:t>endeavour</a:t>
            </a:r>
            <a:r>
              <a:rPr lang="en-US" dirty="0">
                <a:latin typeface="Public Sans" panose="020B0604020202020204" charset="0"/>
              </a:rPr>
              <a:t> previously thought impossible.</a:t>
            </a:r>
          </a:p>
          <a:p>
            <a:pPr fontAlgn="base"/>
            <a:r>
              <a:rPr lang="en-US" dirty="0">
                <a:latin typeface="Public Sans" panose="020B0604020202020204" charset="0"/>
              </a:rPr>
              <a:t>Excitedly bracing herself for the groundbreaking moment, </a:t>
            </a:r>
            <a:r>
              <a:rPr lang="en-US" dirty="0" err="1">
                <a:latin typeface="Public Sans" panose="020B0604020202020204" charset="0"/>
              </a:rPr>
              <a:t>Dr</a:t>
            </a:r>
            <a:r>
              <a:rPr lang="en-US" dirty="0">
                <a:latin typeface="Public Sans" panose="020B0604020202020204" charset="0"/>
              </a:rPr>
              <a:t> </a:t>
            </a:r>
            <a:r>
              <a:rPr lang="en-US" dirty="0" err="1">
                <a:latin typeface="Public Sans" panose="020B0604020202020204" charset="0"/>
              </a:rPr>
              <a:t>Bouman</a:t>
            </a:r>
            <a:r>
              <a:rPr lang="en-US" dirty="0">
                <a:latin typeface="Public Sans" panose="020B0604020202020204" charset="0"/>
              </a:rPr>
              <a:t> was pictured loading the image on her laptop. She started making the algorithm three years ago while she was a graduate student at the Massachusetts Institute of Technology (MIT).</a:t>
            </a:r>
          </a:p>
          <a:p>
            <a:pPr fontAlgn="base"/>
            <a:r>
              <a:rPr lang="en-US" dirty="0">
                <a:latin typeface="Public Sans" panose="020B0604020202020204" charset="0"/>
              </a:rPr>
              <a:t>There, she led the project, assisted by a team from MIT's Computer Science and Artificial Intelligence Laboratory, the Harvard-Smithsonian Center for Astrophysics and the MIT Haystack Observatory.</a:t>
            </a:r>
          </a:p>
          <a:p>
            <a:pPr fontAlgn="base"/>
            <a:endParaRPr lang="en-US" dirty="0">
              <a:latin typeface="Public Sans" panose="020B0604020202020204" charset="0"/>
            </a:endParaRPr>
          </a:p>
        </p:txBody>
      </p:sp>
      <p:sp>
        <p:nvSpPr>
          <p:cNvPr id="19" name="TextBox 19"/>
          <p:cNvSpPr txBox="1"/>
          <p:nvPr/>
        </p:nvSpPr>
        <p:spPr>
          <a:xfrm>
            <a:off x="13608056" y="971550"/>
            <a:ext cx="3651244" cy="712696"/>
          </a:xfrm>
          <a:prstGeom prst="rect">
            <a:avLst/>
          </a:prstGeom>
        </p:spPr>
        <p:txBody>
          <a:bodyPr lIns="0" tIns="0" rIns="0" bIns="0" rtlCol="0" anchor="t">
            <a:spAutoFit/>
          </a:bodyPr>
          <a:lstStyle/>
          <a:p>
            <a:pPr algn="r">
              <a:lnSpc>
                <a:spcPts val="2939"/>
              </a:lnSpc>
            </a:pPr>
            <a:endParaRPr lang="en-US" sz="2099" dirty="0">
              <a:solidFill>
                <a:srgbClr val="000000"/>
              </a:solidFill>
              <a:latin typeface="Public Sans"/>
            </a:endParaRPr>
          </a:p>
          <a:p>
            <a:pPr algn="r">
              <a:lnSpc>
                <a:spcPts val="2939"/>
              </a:lnSpc>
            </a:pPr>
            <a:endParaRPr lang="en-US" sz="2099" dirty="0">
              <a:solidFill>
                <a:srgbClr val="000000"/>
              </a:solidFill>
              <a:latin typeface="Public Sans"/>
            </a:endParaRPr>
          </a:p>
        </p:txBody>
      </p:sp>
      <p:pic>
        <p:nvPicPr>
          <p:cNvPr id="20"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28700" y="4152900"/>
            <a:ext cx="2908869" cy="4790053"/>
          </a:xfrm>
          <a:prstGeom prst="rect">
            <a:avLst/>
          </a:prstGeom>
        </p:spPr>
      </p:pic>
      <p:pic>
        <p:nvPicPr>
          <p:cNvPr id="6146" name="Picture 2" descr="Katie Bouman Helped Make the World's First Black Hole Image | Ti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08056" y="1925741"/>
            <a:ext cx="3152775" cy="2605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792234" y="4152900"/>
            <a:ext cx="1609740" cy="2611672"/>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870474" y="6187482"/>
            <a:ext cx="1548009" cy="2611672"/>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924072" y="531078"/>
            <a:ext cx="1847164" cy="2611672"/>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857577" y="5228314"/>
            <a:ext cx="1870907" cy="2611672"/>
          </a:xfrm>
          <a:prstGeom prst="rect">
            <a:avLst/>
          </a:prstGeom>
        </p:spPr>
      </p:pic>
      <p:pic>
        <p:nvPicPr>
          <p:cNvPr id="9" name="Picture 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3960748" y="531078"/>
            <a:ext cx="1652379" cy="2680851"/>
          </a:xfrm>
          <a:prstGeom prst="rect">
            <a:avLst/>
          </a:prstGeom>
        </p:spPr>
      </p:pic>
      <p:pic>
        <p:nvPicPr>
          <p:cNvPr id="11" name="Picture 1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9651115" y="1727319"/>
            <a:ext cx="1628008" cy="2680851"/>
          </a:xfrm>
          <a:prstGeom prst="rect">
            <a:avLst/>
          </a:prstGeom>
        </p:spPr>
      </p:pic>
      <p:pic>
        <p:nvPicPr>
          <p:cNvPr id="12" name="Picture 12"/>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2488717" y="3211929"/>
            <a:ext cx="1472031" cy="2680851"/>
          </a:xfrm>
          <a:prstGeom prst="rect">
            <a:avLst/>
          </a:prstGeom>
        </p:spPr>
      </p:pic>
      <p:sp>
        <p:nvSpPr>
          <p:cNvPr id="14" name="AutoShape 14"/>
          <p:cNvSpPr/>
          <p:nvPr/>
        </p:nvSpPr>
        <p:spPr>
          <a:xfrm>
            <a:off x="0" y="0"/>
            <a:ext cx="7409746" cy="10287000"/>
          </a:xfrm>
          <a:prstGeom prst="rect">
            <a:avLst/>
          </a:prstGeom>
          <a:solidFill>
            <a:srgbClr val="99B83C"/>
          </a:solidFill>
        </p:spPr>
      </p:sp>
      <p:sp>
        <p:nvSpPr>
          <p:cNvPr id="17" name="TextBox 17"/>
          <p:cNvSpPr txBox="1"/>
          <p:nvPr/>
        </p:nvSpPr>
        <p:spPr>
          <a:xfrm>
            <a:off x="1357696" y="1727319"/>
            <a:ext cx="4684594" cy="6360716"/>
          </a:xfrm>
          <a:prstGeom prst="rect">
            <a:avLst/>
          </a:prstGeom>
        </p:spPr>
        <p:txBody>
          <a:bodyPr lIns="0" tIns="0" rIns="0" bIns="0" rtlCol="0" anchor="t">
            <a:spAutoFit/>
          </a:bodyPr>
          <a:lstStyle/>
          <a:p>
            <a:pPr>
              <a:lnSpc>
                <a:spcPts val="3119"/>
              </a:lnSpc>
            </a:pPr>
            <a:r>
              <a:rPr lang="en-US" sz="2399" dirty="0">
                <a:solidFill>
                  <a:srgbClr val="FFFFFF"/>
                </a:solidFill>
                <a:latin typeface="Public Sans"/>
              </a:rPr>
              <a:t>Along the ages women have had to fight their way to the top, always opening doors that were shut to their faces. Today, as we look at all the smart women in science we cannot deny the effort that it took previous generations to bring us here. Determined, powerful and effortlessly genial women and young girls today continue to prove that the unfairness done to them in the past never showed the truth of what actually is, that women are just as smart as men. </a:t>
            </a:r>
          </a:p>
        </p:txBody>
      </p:sp>
      <p:sp>
        <p:nvSpPr>
          <p:cNvPr id="18" name="TextBox 17"/>
          <p:cNvSpPr txBox="1"/>
          <p:nvPr/>
        </p:nvSpPr>
        <p:spPr>
          <a:xfrm>
            <a:off x="4232632" y="9815354"/>
            <a:ext cx="4934277" cy="400110"/>
          </a:xfrm>
          <a:prstGeom prst="rect">
            <a:avLst/>
          </a:prstGeom>
          <a:noFill/>
        </p:spPr>
        <p:txBody>
          <a:bodyPr wrap="square" rtlCol="0">
            <a:spAutoFit/>
          </a:bodyPr>
          <a:lstStyle/>
          <a:p>
            <a:r>
              <a:rPr lang="en-US" sz="2000" dirty="0">
                <a:solidFill>
                  <a:schemeClr val="bg1"/>
                </a:solidFill>
                <a:latin typeface="Public Sans" panose="020B0604020202020204" charset="0"/>
              </a:rPr>
              <a:t>and maybe even more</a:t>
            </a:r>
            <a:r>
              <a:rPr lang="en-US" sz="2000" dirty="0"/>
              <a:t>😉</a:t>
            </a:r>
            <a:endParaRPr lang="en-US" sz="2000" dirty="0">
              <a:solidFill>
                <a:schemeClr val="bg1"/>
              </a:solidFill>
              <a:latin typeface="Public Sans"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949</Words>
  <Application>Microsoft Office PowerPoint</Application>
  <PresentationFormat>Custom</PresentationFormat>
  <Paragraphs>41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lulzimedzelili78@gmail.com</cp:lastModifiedBy>
  <cp:revision>12</cp:revision>
  <dcterms:created xsi:type="dcterms:W3CDTF">2006-08-16T00:00:00Z</dcterms:created>
  <dcterms:modified xsi:type="dcterms:W3CDTF">2023-10-25T15:49:24Z</dcterms:modified>
  <dc:identifier>DAE7FmyfGho</dc:identifier>
</cp:coreProperties>
</file>