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60" r:id="rId3"/>
    <p:sldId id="261" r:id="rId4"/>
    <p:sldId id="262" r:id="rId5"/>
    <p:sldId id="263" r:id="rId6"/>
    <p:sldId id="266" r:id="rId7"/>
    <p:sldId id="268" r:id="rId8"/>
    <p:sldId id="269" r:id="rId9"/>
    <p:sldId id="273" r:id="rId10"/>
    <p:sldId id="272" r:id="rId11"/>
    <p:sldId id="271" r:id="rId1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it erdogan" initials="he" lastIdx="2" clrIdx="0">
    <p:extLst>
      <p:ext uri="{19B8F6BF-5375-455C-9EA6-DF929625EA0E}">
        <p15:presenceInfo xmlns:p15="http://schemas.microsoft.com/office/powerpoint/2012/main" userId="cd088c6f43c364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0" autoAdjust="0"/>
  </p:normalViewPr>
  <p:slideViewPr>
    <p:cSldViewPr snapToGrid="0">
      <p:cViewPr varScale="1">
        <p:scale>
          <a:sx n="84" d="100"/>
          <a:sy n="84" d="100"/>
        </p:scale>
        <p:origin x="658" y="77"/>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8DD129-A8C2-419E-B641-6CC90F50732D}"/>
              </a:ext>
            </a:extLst>
          </p:cNvPr>
          <p:cNvSpPr>
            <a:spLocks noGrp="1"/>
          </p:cNvSpPr>
          <p:nvPr>
            <p:ph type="ctrTitle"/>
          </p:nvPr>
        </p:nvSpPr>
        <p:spPr>
          <a:xfrm>
            <a:off x="762000" y="1524000"/>
            <a:ext cx="10668000" cy="22860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1B33C04-8A23-4499-A6EF-1D190F0FB38E}"/>
              </a:ext>
            </a:extLst>
          </p:cNvPr>
          <p:cNvSpPr>
            <a:spLocks noGrp="1"/>
          </p:cNvSpPr>
          <p:nvPr>
            <p:ph type="subTitle" idx="1"/>
          </p:nvPr>
        </p:nvSpPr>
        <p:spPr>
          <a:xfrm>
            <a:off x="762000" y="4571999"/>
            <a:ext cx="10668000" cy="1524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EFA99FB-5674-4BC5-949F-8D45EC167511}"/>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5" name="Footer Placeholder 4">
            <a:extLst>
              <a:ext uri="{FF2B5EF4-FFF2-40B4-BE49-F238E27FC236}">
                <a16:creationId xmlns:a16="http://schemas.microsoft.com/office/drawing/2014/main" xmlns="" id="{0763CF93-DD67-4FE2-8083-864693FE8E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F05E934-32B6-44B1-9622-67F30BDA3F3A}"/>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938825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AF011-A499-4054-89BF-A4800A68F60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066FB6E8-D956-45B5-9B4A-9D31DF466B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ECDB9DB-9E62-4292-915C-1DD4134740DB}"/>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5" name="Footer Placeholder 4">
            <a:extLst>
              <a:ext uri="{FF2B5EF4-FFF2-40B4-BE49-F238E27FC236}">
                <a16:creationId xmlns:a16="http://schemas.microsoft.com/office/drawing/2014/main" xmlns="" id="{2BD462F1-BC30-4172-8353-363123A1D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C92EE8A-96DF-4D7D-B434-778324756D04}"/>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9190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8453A-F2B4-4EDB-B8FA-150267BC1A9A}"/>
              </a:ext>
            </a:extLst>
          </p:cNvPr>
          <p:cNvSpPr>
            <a:spLocks noGrp="1"/>
          </p:cNvSpPr>
          <p:nvPr>
            <p:ph type="title"/>
          </p:nvPr>
        </p:nvSpPr>
        <p:spPr>
          <a:xfrm>
            <a:off x="762000" y="1524000"/>
            <a:ext cx="10668000" cy="3038475"/>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4C46C51-ADF1-48FC-A4D9-38C369E78304}"/>
              </a:ext>
            </a:extLst>
          </p:cNvPr>
          <p:cNvSpPr>
            <a:spLocks noGrp="1"/>
          </p:cNvSpPr>
          <p:nvPr>
            <p:ph type="body" idx="1"/>
          </p:nvPr>
        </p:nvSpPr>
        <p:spPr>
          <a:xfrm>
            <a:off x="762000" y="4589463"/>
            <a:ext cx="10668000" cy="150653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EC43B56-4DC7-490B-AEFD-55ED1ECFF82E}"/>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5" name="Footer Placeholder 4">
            <a:extLst>
              <a:ext uri="{FF2B5EF4-FFF2-40B4-BE49-F238E27FC236}">
                <a16:creationId xmlns:a16="http://schemas.microsoft.com/office/drawing/2014/main" xmlns="" id="{454738F8-C4B2-41D8-B627-A6DDB24B2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4F43D49-23F8-4C4B-9C30-EDC030EE6F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0176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E5556D-6916-42E6-8820-8A0D328A50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62747A5-C962-477F-89AA-A32385D57996}"/>
              </a:ext>
            </a:extLst>
          </p:cNvPr>
          <p:cNvSpPr>
            <a:spLocks noGrp="1"/>
          </p:cNvSpPr>
          <p:nvPr>
            <p:ph sz="half" idx="1"/>
          </p:nvPr>
        </p:nvSpPr>
        <p:spPr>
          <a:xfrm>
            <a:off x="762000" y="2285999"/>
            <a:ext cx="5151119"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0CD08312-30FC-44D8-B2A9-B5CAAD9F066F}"/>
              </a:ext>
            </a:extLst>
          </p:cNvPr>
          <p:cNvSpPr>
            <a:spLocks noGrp="1"/>
          </p:cNvSpPr>
          <p:nvPr>
            <p:ph sz="half" idx="2"/>
          </p:nvPr>
        </p:nvSpPr>
        <p:spPr>
          <a:xfrm>
            <a:off x="6278879" y="2285999"/>
            <a:ext cx="5151121" cy="3810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BED84EB-AF90-4F19-A376-0FE5E50F9EA5}"/>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6" name="Footer Placeholder 5">
            <a:extLst>
              <a:ext uri="{FF2B5EF4-FFF2-40B4-BE49-F238E27FC236}">
                <a16:creationId xmlns:a16="http://schemas.microsoft.com/office/drawing/2014/main" xmlns="" id="{7B838ED0-2789-41E4-A36E-83F92CA2E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7221A83-6D60-45F0-9173-5F6D2438BC3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53830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4FFAE2-03F4-4A94-86C4-9305B237CA89}"/>
              </a:ext>
            </a:extLst>
          </p:cNvPr>
          <p:cNvSpPr>
            <a:spLocks noGrp="1"/>
          </p:cNvSpPr>
          <p:nvPr>
            <p:ph type="title"/>
          </p:nvPr>
        </p:nvSpPr>
        <p:spPr>
          <a:xfrm>
            <a:off x="762000" y="762000"/>
            <a:ext cx="10668000" cy="1524000"/>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5BAC5A5-E184-46B6-8AB5-C8E132D3624B}"/>
              </a:ext>
            </a:extLst>
          </p:cNvPr>
          <p:cNvSpPr>
            <a:spLocks noGrp="1"/>
          </p:cNvSpPr>
          <p:nvPr>
            <p:ph type="body" idx="1"/>
          </p:nvPr>
        </p:nvSpPr>
        <p:spPr>
          <a:xfrm>
            <a:off x="762000" y="2285999"/>
            <a:ext cx="5151119"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FDCFE87-5D80-45CB-9D13-DFC9AFCEC7F9}"/>
              </a:ext>
            </a:extLst>
          </p:cNvPr>
          <p:cNvSpPr>
            <a:spLocks noGrp="1"/>
          </p:cNvSpPr>
          <p:nvPr>
            <p:ph sz="half" idx="2"/>
          </p:nvPr>
        </p:nvSpPr>
        <p:spPr>
          <a:xfrm>
            <a:off x="762000" y="3048000"/>
            <a:ext cx="5151119"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AAC1E5A-8423-4749-8EDA-E13425F69658}"/>
              </a:ext>
            </a:extLst>
          </p:cNvPr>
          <p:cNvSpPr>
            <a:spLocks noGrp="1"/>
          </p:cNvSpPr>
          <p:nvPr>
            <p:ph type="body" sz="quarter" idx="3"/>
          </p:nvPr>
        </p:nvSpPr>
        <p:spPr>
          <a:xfrm>
            <a:off x="6278878" y="2286000"/>
            <a:ext cx="5151122" cy="7619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A832AAA-4BB8-4A3D-9C79-516F82F8001D}"/>
              </a:ext>
            </a:extLst>
          </p:cNvPr>
          <p:cNvSpPr>
            <a:spLocks noGrp="1"/>
          </p:cNvSpPr>
          <p:nvPr>
            <p:ph sz="quarter" idx="4"/>
          </p:nvPr>
        </p:nvSpPr>
        <p:spPr>
          <a:xfrm>
            <a:off x="6278878" y="3048000"/>
            <a:ext cx="5151122" cy="304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80BEC63-51D3-4C70-B804-BE9EF765AD21}"/>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8" name="Footer Placeholder 7">
            <a:extLst>
              <a:ext uri="{FF2B5EF4-FFF2-40B4-BE49-F238E27FC236}">
                <a16:creationId xmlns:a16="http://schemas.microsoft.com/office/drawing/2014/main" xmlns="" id="{735CA295-8563-402F-92C3-1F20C977C1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5EFA5918-109D-4342-84C0-9774A52C9E7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4213835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EF2662-CBD1-4498-9B6E-2961F5EF1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FF739AE-8101-4C18-8CF3-911BDF3978A8}"/>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4" name="Footer Placeholder 3">
            <a:extLst>
              <a:ext uri="{FF2B5EF4-FFF2-40B4-BE49-F238E27FC236}">
                <a16:creationId xmlns:a16="http://schemas.microsoft.com/office/drawing/2014/main" xmlns="" id="{66EB1C88-D181-449C-9BE1-E85068C188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B38A2C9-E93B-4F0A-A021-9E3AEBC3FA8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267895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00AE8D9-9B42-438E-ADA6-CCFE45788460}"/>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3" name="Footer Placeholder 2">
            <a:extLst>
              <a:ext uri="{FF2B5EF4-FFF2-40B4-BE49-F238E27FC236}">
                <a16:creationId xmlns:a16="http://schemas.microsoft.com/office/drawing/2014/main" xmlns="" id="{C4F792B9-A8AF-4E13-8A25-741E89691E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33A2CF6-DBC5-4491-B213-B3CD09D3130C}"/>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40093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727076-58C8-494C-B6B1-DC86F62DDC24}"/>
              </a:ext>
            </a:extLst>
          </p:cNvPr>
          <p:cNvSpPr>
            <a:spLocks noGrp="1"/>
          </p:cNvSpPr>
          <p:nvPr>
            <p:ph type="title"/>
          </p:nvPr>
        </p:nvSpPr>
        <p:spPr>
          <a:xfrm>
            <a:off x="762000" y="761998"/>
            <a:ext cx="3810000" cy="1524002"/>
          </a:xfrm>
        </p:spPr>
        <p:txBody>
          <a:bodyPr anchor="t" anchorCtr="0"/>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49F29E36-0340-452F-8D0A-1BC3F3A388CF}"/>
              </a:ext>
            </a:extLst>
          </p:cNvPr>
          <p:cNvSpPr>
            <a:spLocks noGrp="1"/>
          </p:cNvSpPr>
          <p:nvPr>
            <p:ph idx="1"/>
          </p:nvPr>
        </p:nvSpPr>
        <p:spPr>
          <a:xfrm>
            <a:off x="5334000" y="762001"/>
            <a:ext cx="6096000" cy="5334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A051C2E-E587-45E8-BDB1-DFF2F2791BF6}"/>
              </a:ext>
            </a:extLst>
          </p:cNvPr>
          <p:cNvSpPr>
            <a:spLocks noGrp="1"/>
          </p:cNvSpPr>
          <p:nvPr>
            <p:ph type="body" sz="half" idx="2"/>
          </p:nvPr>
        </p:nvSpPr>
        <p:spPr>
          <a:xfrm>
            <a:off x="762000" y="2286000"/>
            <a:ext cx="3810000" cy="38100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821D993-DEDD-470E-B48B-CB053A55A119}"/>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6" name="Footer Placeholder 5">
            <a:extLst>
              <a:ext uri="{FF2B5EF4-FFF2-40B4-BE49-F238E27FC236}">
                <a16:creationId xmlns:a16="http://schemas.microsoft.com/office/drawing/2014/main" xmlns="" id="{67926C64-7401-4CA4-859F-74472AF869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0108F41-F1F6-431C-9B45-8A447F188CB8}"/>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588375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E104FB-422C-4023-9381-EB12F1582D44}"/>
              </a:ext>
            </a:extLst>
          </p:cNvPr>
          <p:cNvSpPr>
            <a:spLocks noGrp="1"/>
          </p:cNvSpPr>
          <p:nvPr>
            <p:ph type="title"/>
          </p:nvPr>
        </p:nvSpPr>
        <p:spPr>
          <a:xfrm>
            <a:off x="762001" y="762000"/>
            <a:ext cx="3809999" cy="1524000"/>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14DBA3AA-DE44-4B1F-91D1-09F67B89B941}"/>
              </a:ext>
            </a:extLst>
          </p:cNvPr>
          <p:cNvSpPr>
            <a:spLocks noGrp="1"/>
          </p:cNvSpPr>
          <p:nvPr>
            <p:ph type="pic" idx="1"/>
          </p:nvPr>
        </p:nvSpPr>
        <p:spPr>
          <a:xfrm>
            <a:off x="5334000" y="762001"/>
            <a:ext cx="6021388" cy="5334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4A27B131-5117-4106-80DB-2AB208C4C953}"/>
              </a:ext>
            </a:extLst>
          </p:cNvPr>
          <p:cNvSpPr>
            <a:spLocks noGrp="1"/>
          </p:cNvSpPr>
          <p:nvPr>
            <p:ph type="body" sz="half" idx="2"/>
          </p:nvPr>
        </p:nvSpPr>
        <p:spPr>
          <a:xfrm>
            <a:off x="762001" y="2286000"/>
            <a:ext cx="3809999" cy="381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C13918A-7F23-4C72-8E80-591324A3046C}"/>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6" name="Footer Placeholder 5">
            <a:extLst>
              <a:ext uri="{FF2B5EF4-FFF2-40B4-BE49-F238E27FC236}">
                <a16:creationId xmlns:a16="http://schemas.microsoft.com/office/drawing/2014/main" xmlns="" id="{181071C8-76FE-4B83-8317-BD53C7C84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623681A-6F29-48FC-9409-319ED3E96635}"/>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300633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BA5B09-FC60-445F-8A12-79869BEC60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0A219F7-87F2-409F-BB0B-8FE9270C98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CAC2BB8-59E0-4EB2-B3BE-59D8641EE133}"/>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5" name="Footer Placeholder 4">
            <a:extLst>
              <a:ext uri="{FF2B5EF4-FFF2-40B4-BE49-F238E27FC236}">
                <a16:creationId xmlns:a16="http://schemas.microsoft.com/office/drawing/2014/main" xmlns="" id="{2D56984E-C0DE-461B-8011-8FC31B0EE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7FE7C03-68D3-445E-A5A2-8A935CFC977E}"/>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138081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B21F0D7-112D-48B1-B32B-170B1AA2B51E}"/>
              </a:ext>
            </a:extLst>
          </p:cNvPr>
          <p:cNvSpPr>
            <a:spLocks noGrp="1"/>
          </p:cNvSpPr>
          <p:nvPr>
            <p:ph type="title" orient="vert"/>
          </p:nvPr>
        </p:nvSpPr>
        <p:spPr>
          <a:xfrm>
            <a:off x="9143998" y="761999"/>
            <a:ext cx="2286000" cy="533400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B27A7C1-8E5B-41DA-9802-F242D382B66B}"/>
              </a:ext>
            </a:extLst>
          </p:cNvPr>
          <p:cNvSpPr>
            <a:spLocks noGrp="1"/>
          </p:cNvSpPr>
          <p:nvPr>
            <p:ph type="body" orient="vert" idx="1"/>
          </p:nvPr>
        </p:nvSpPr>
        <p:spPr>
          <a:xfrm>
            <a:off x="762001" y="761999"/>
            <a:ext cx="7619999" cy="5334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A961CC7-F5B1-464A-8127-60645FB21081}"/>
              </a:ext>
            </a:extLst>
          </p:cNvPr>
          <p:cNvSpPr>
            <a:spLocks noGrp="1"/>
          </p:cNvSpPr>
          <p:nvPr>
            <p:ph type="dt" sz="half" idx="10"/>
          </p:nvPr>
        </p:nvSpPr>
        <p:spPr/>
        <p:txBody>
          <a:bodyPr/>
          <a:lstStyle/>
          <a:p>
            <a:fld id="{76969C88-B244-455D-A017-012B25B1ACDD}" type="datetimeFigureOut">
              <a:rPr lang="en-US" smtClean="0"/>
              <a:t>6/8/2023</a:t>
            </a:fld>
            <a:endParaRPr lang="en-US"/>
          </a:p>
        </p:txBody>
      </p:sp>
      <p:sp>
        <p:nvSpPr>
          <p:cNvPr id="5" name="Footer Placeholder 4">
            <a:extLst>
              <a:ext uri="{FF2B5EF4-FFF2-40B4-BE49-F238E27FC236}">
                <a16:creationId xmlns:a16="http://schemas.microsoft.com/office/drawing/2014/main" xmlns="" id="{53B94302-B381-4F37-A9FF-5CC551917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E707151-541F-4104-B989-83A9DCA6E616}"/>
              </a:ext>
            </a:extLst>
          </p:cNvPr>
          <p:cNvSpPr>
            <a:spLocks noGrp="1"/>
          </p:cNvSpPr>
          <p:nvPr>
            <p:ph type="sldNum" sz="quarter" idx="12"/>
          </p:nvPr>
        </p:nvSpPr>
        <p:spPr/>
        <p:txBody>
          <a:bodyPr/>
          <a:lstStyle/>
          <a:p>
            <a:fld id="{07CE569E-9B7C-4CB9-AB80-C0841F922CFF}" type="slidenum">
              <a:rPr lang="en-US" smtClean="0"/>
              <a:t>‹#›</a:t>
            </a:fld>
            <a:endParaRPr lang="en-US"/>
          </a:p>
        </p:txBody>
      </p:sp>
    </p:spTree>
    <p:extLst>
      <p:ext uri="{BB962C8B-B14F-4D97-AF65-F5344CB8AC3E}">
        <p14:creationId xmlns:p14="http://schemas.microsoft.com/office/powerpoint/2010/main" val="1911665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xmlns="" id="{A6EF5A53-0A64-4CA5-B9C7-1CB97CB5CF1C}"/>
              </a:ext>
            </a:extLst>
          </p:cNvPr>
          <p:cNvSpPr/>
          <p:nvPr/>
        </p:nvSpPr>
        <p:spPr>
          <a:xfrm>
            <a:off x="8157843" y="6244836"/>
            <a:ext cx="4034156" cy="613164"/>
          </a:xfrm>
          <a:custGeom>
            <a:avLst/>
            <a:gdLst>
              <a:gd name="connsiteX0" fmla="*/ 1479137 w 4034156"/>
              <a:gd name="connsiteY0" fmla="*/ 230 h 613164"/>
              <a:gd name="connsiteX1" fmla="*/ 3482844 w 4034156"/>
              <a:gd name="connsiteY1" fmla="*/ 298555 h 613164"/>
              <a:gd name="connsiteX2" fmla="*/ 3831590 w 4034156"/>
              <a:gd name="connsiteY2" fmla="*/ 425010 h 613164"/>
              <a:gd name="connsiteX3" fmla="*/ 4034156 w 4034156"/>
              <a:gd name="connsiteY3" fmla="*/ 494088 h 613164"/>
              <a:gd name="connsiteX4" fmla="*/ 4034156 w 4034156"/>
              <a:gd name="connsiteY4" fmla="*/ 613164 h 613164"/>
              <a:gd name="connsiteX5" fmla="*/ 0 w 4034156"/>
              <a:gd name="connsiteY5" fmla="*/ 613164 h 613164"/>
              <a:gd name="connsiteX6" fmla="*/ 54792 w 4034156"/>
              <a:gd name="connsiteY6" fmla="*/ 512415 h 613164"/>
              <a:gd name="connsiteX7" fmla="*/ 168327 w 4034156"/>
              <a:gd name="connsiteY7" fmla="*/ 366637 h 613164"/>
              <a:gd name="connsiteX8" fmla="*/ 1192562 w 4034156"/>
              <a:gd name="connsiteY8" fmla="*/ 1522 h 613164"/>
              <a:gd name="connsiteX9" fmla="*/ 1479137 w 4034156"/>
              <a:gd name="connsiteY9" fmla="*/ 230 h 61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34156" h="613164">
                <a:moveTo>
                  <a:pt x="1479137" y="230"/>
                </a:moveTo>
                <a:cubicBezTo>
                  <a:pt x="2152575" y="4287"/>
                  <a:pt x="2854487" y="63583"/>
                  <a:pt x="3482844" y="298555"/>
                </a:cubicBezTo>
                <a:cubicBezTo>
                  <a:pt x="3599338" y="342114"/>
                  <a:pt x="3715540" y="384216"/>
                  <a:pt x="3831590" y="425010"/>
                </a:cubicBezTo>
                <a:lnTo>
                  <a:pt x="4034156" y="494088"/>
                </a:lnTo>
                <a:lnTo>
                  <a:pt x="4034156" y="613164"/>
                </a:lnTo>
                <a:lnTo>
                  <a:pt x="0" y="613164"/>
                </a:lnTo>
                <a:lnTo>
                  <a:pt x="54792" y="512415"/>
                </a:lnTo>
                <a:cubicBezTo>
                  <a:pt x="88888" y="459433"/>
                  <a:pt x="126502" y="410480"/>
                  <a:pt x="168327" y="366637"/>
                </a:cubicBezTo>
                <a:cubicBezTo>
                  <a:pt x="428292" y="94062"/>
                  <a:pt x="821899" y="6565"/>
                  <a:pt x="1192562" y="1522"/>
                </a:cubicBezTo>
                <a:cubicBezTo>
                  <a:pt x="1287308" y="198"/>
                  <a:pt x="1382932" y="-349"/>
                  <a:pt x="1479137" y="23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white"/>
              </a:solidFill>
              <a:effectLst/>
              <a:uLnTx/>
              <a:uFillTx/>
              <a:latin typeface="Avenir Next LT Pro" panose="020B0504020202020204" pitchFamily="34" charset="0"/>
              <a:ea typeface="+mn-ea"/>
              <a:cs typeface="+mn-cs"/>
            </a:endParaRPr>
          </a:p>
        </p:txBody>
      </p:sp>
      <p:sp>
        <p:nvSpPr>
          <p:cNvPr id="11" name="Freeform: Shape 10">
            <a:extLst>
              <a:ext uri="{FF2B5EF4-FFF2-40B4-BE49-F238E27FC236}">
                <a16:creationId xmlns:a16="http://schemas.microsoft.com/office/drawing/2014/main" xmlns="" id="{34ABFBEA-4EB0-4D02-A2C0-1733CD3D6F12}"/>
              </a:ext>
            </a:extLst>
          </p:cNvPr>
          <p:cNvSpPr/>
          <p:nvPr/>
        </p:nvSpPr>
        <p:spPr>
          <a:xfrm>
            <a:off x="1" y="688126"/>
            <a:ext cx="448491" cy="1634252"/>
          </a:xfrm>
          <a:custGeom>
            <a:avLst/>
            <a:gdLst>
              <a:gd name="connsiteX0" fmla="*/ 0 w 448491"/>
              <a:gd name="connsiteY0" fmla="*/ 0 h 1634252"/>
              <a:gd name="connsiteX1" fmla="*/ 12983 w 448491"/>
              <a:gd name="connsiteY1" fmla="*/ 10508 h 1634252"/>
              <a:gd name="connsiteX2" fmla="*/ 441611 w 448491"/>
              <a:gd name="connsiteY2" fmla="*/ 863751 h 1634252"/>
              <a:gd name="connsiteX3" fmla="*/ 251011 w 448491"/>
              <a:gd name="connsiteY3" fmla="*/ 1302895 h 1634252"/>
              <a:gd name="connsiteX4" fmla="*/ 74605 w 448491"/>
              <a:gd name="connsiteY4" fmla="*/ 1543249 h 1634252"/>
              <a:gd name="connsiteX5" fmla="*/ 0 w 448491"/>
              <a:gd name="connsiteY5" fmla="*/ 1634252 h 163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491" h="1634252">
                <a:moveTo>
                  <a:pt x="0" y="0"/>
                </a:moveTo>
                <a:lnTo>
                  <a:pt x="12983" y="10508"/>
                </a:lnTo>
                <a:cubicBezTo>
                  <a:pt x="278410" y="241022"/>
                  <a:pt x="489787" y="530267"/>
                  <a:pt x="441611" y="863751"/>
                </a:cubicBezTo>
                <a:cubicBezTo>
                  <a:pt x="418542" y="1022632"/>
                  <a:pt x="337007" y="1166302"/>
                  <a:pt x="251011" y="1302895"/>
                </a:cubicBezTo>
                <a:cubicBezTo>
                  <a:pt x="215138" y="1359902"/>
                  <a:pt x="154723" y="1442480"/>
                  <a:pt x="74605" y="1543249"/>
                </a:cubicBezTo>
                <a:lnTo>
                  <a:pt x="0" y="163425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900">
              <a:solidFill>
                <a:prstClr val="white"/>
              </a:solidFill>
              <a:latin typeface="Avenir Next LT Pro" panose="020B0504020202020204" pitchFamily="34" charset="0"/>
            </a:endParaRPr>
          </a:p>
        </p:txBody>
      </p:sp>
      <p:sp>
        <p:nvSpPr>
          <p:cNvPr id="12" name="Freeform: Shape 11">
            <a:extLst>
              <a:ext uri="{FF2B5EF4-FFF2-40B4-BE49-F238E27FC236}">
                <a16:creationId xmlns:a16="http://schemas.microsoft.com/office/drawing/2014/main" xmlns="" id="{19E083F6-57F4-487B-A766-EA0462B1EED8}"/>
              </a:ext>
            </a:extLst>
          </p:cNvPr>
          <p:cNvSpPr/>
          <p:nvPr/>
        </p:nvSpPr>
        <p:spPr>
          <a:xfrm>
            <a:off x="7309459" y="6144069"/>
            <a:ext cx="4418271" cy="718159"/>
          </a:xfrm>
          <a:custGeom>
            <a:avLst/>
            <a:gdLst>
              <a:gd name="connsiteX0" fmla="*/ 1421452 w 4590626"/>
              <a:gd name="connsiteY0" fmla="*/ 0 h 713930"/>
              <a:gd name="connsiteX1" fmla="*/ 3247781 w 4590626"/>
              <a:gd name="connsiteY1" fmla="*/ 271915 h 713930"/>
              <a:gd name="connsiteX2" fmla="*/ 4517331 w 4590626"/>
              <a:gd name="connsiteY2" fmla="*/ 693394 h 713930"/>
              <a:gd name="connsiteX3" fmla="*/ 4590626 w 4590626"/>
              <a:gd name="connsiteY3" fmla="*/ 713930 h 713930"/>
              <a:gd name="connsiteX4" fmla="*/ 0 w 4590626"/>
              <a:gd name="connsiteY4" fmla="*/ 713930 h 713930"/>
              <a:gd name="connsiteX5" fmla="*/ 2854 w 4590626"/>
              <a:gd name="connsiteY5" fmla="*/ 705624 h 713930"/>
              <a:gd name="connsiteX6" fmla="*/ 226680 w 4590626"/>
              <a:gd name="connsiteY6" fmla="*/ 333970 h 713930"/>
              <a:gd name="connsiteX7" fmla="*/ 1160245 w 4590626"/>
              <a:gd name="connsiteY7" fmla="*/ 1178 h 713930"/>
              <a:gd name="connsiteX8" fmla="*/ 1421452 w 4590626"/>
              <a:gd name="connsiteY8" fmla="*/ 0 h 713930"/>
              <a:gd name="connsiteX0" fmla="*/ 1421452 w 4517331"/>
              <a:gd name="connsiteY0" fmla="*/ 0 h 713930"/>
              <a:gd name="connsiteX1" fmla="*/ 3247781 w 4517331"/>
              <a:gd name="connsiteY1" fmla="*/ 271915 h 713930"/>
              <a:gd name="connsiteX2" fmla="*/ 4517331 w 4517331"/>
              <a:gd name="connsiteY2" fmla="*/ 693394 h 713930"/>
              <a:gd name="connsiteX3" fmla="*/ 0 w 4517331"/>
              <a:gd name="connsiteY3" fmla="*/ 713930 h 713930"/>
              <a:gd name="connsiteX4" fmla="*/ 2854 w 4517331"/>
              <a:gd name="connsiteY4" fmla="*/ 705624 h 713930"/>
              <a:gd name="connsiteX5" fmla="*/ 226680 w 4517331"/>
              <a:gd name="connsiteY5" fmla="*/ 333970 h 713930"/>
              <a:gd name="connsiteX6" fmla="*/ 1160245 w 4517331"/>
              <a:gd name="connsiteY6" fmla="*/ 1178 h 713930"/>
              <a:gd name="connsiteX7" fmla="*/ 1421452 w 4517331"/>
              <a:gd name="connsiteY7" fmla="*/ 0 h 713930"/>
              <a:gd name="connsiteX0" fmla="*/ 0 w 4608771"/>
              <a:gd name="connsiteY0" fmla="*/ 713930 h 784834"/>
              <a:gd name="connsiteX1" fmla="*/ 2854 w 4608771"/>
              <a:gd name="connsiteY1" fmla="*/ 705624 h 784834"/>
              <a:gd name="connsiteX2" fmla="*/ 226680 w 4608771"/>
              <a:gd name="connsiteY2" fmla="*/ 333970 h 784834"/>
              <a:gd name="connsiteX3" fmla="*/ 1160245 w 4608771"/>
              <a:gd name="connsiteY3" fmla="*/ 1178 h 784834"/>
              <a:gd name="connsiteX4" fmla="*/ 1421452 w 4608771"/>
              <a:gd name="connsiteY4" fmla="*/ 0 h 784834"/>
              <a:gd name="connsiteX5" fmla="*/ 3247781 w 4608771"/>
              <a:gd name="connsiteY5" fmla="*/ 271915 h 784834"/>
              <a:gd name="connsiteX6" fmla="*/ 4608771 w 4608771"/>
              <a:gd name="connsiteY6" fmla="*/ 784834 h 784834"/>
              <a:gd name="connsiteX0" fmla="*/ 0 w 4418271"/>
              <a:gd name="connsiteY0" fmla="*/ 713930 h 718159"/>
              <a:gd name="connsiteX1" fmla="*/ 2854 w 4418271"/>
              <a:gd name="connsiteY1" fmla="*/ 705624 h 718159"/>
              <a:gd name="connsiteX2" fmla="*/ 226680 w 4418271"/>
              <a:gd name="connsiteY2" fmla="*/ 333970 h 718159"/>
              <a:gd name="connsiteX3" fmla="*/ 1160245 w 4418271"/>
              <a:gd name="connsiteY3" fmla="*/ 1178 h 718159"/>
              <a:gd name="connsiteX4" fmla="*/ 1421452 w 4418271"/>
              <a:gd name="connsiteY4" fmla="*/ 0 h 718159"/>
              <a:gd name="connsiteX5" fmla="*/ 3247781 w 4418271"/>
              <a:gd name="connsiteY5" fmla="*/ 271915 h 718159"/>
              <a:gd name="connsiteX6" fmla="*/ 4418271 w 4418271"/>
              <a:gd name="connsiteY6" fmla="*/ 718159 h 718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8271" h="718159">
                <a:moveTo>
                  <a:pt x="0" y="713930"/>
                </a:moveTo>
                <a:lnTo>
                  <a:pt x="2854" y="705624"/>
                </a:lnTo>
                <a:cubicBezTo>
                  <a:pt x="60059" y="562888"/>
                  <a:pt x="131373" y="433874"/>
                  <a:pt x="226680" y="333970"/>
                </a:cubicBezTo>
                <a:cubicBezTo>
                  <a:pt x="463632" y="85526"/>
                  <a:pt x="822395" y="5774"/>
                  <a:pt x="1160245" y="1178"/>
                </a:cubicBezTo>
                <a:lnTo>
                  <a:pt x="1421452" y="0"/>
                </a:lnTo>
                <a:cubicBezTo>
                  <a:pt x="2035274" y="3698"/>
                  <a:pt x="2748311" y="152222"/>
                  <a:pt x="3247781" y="271915"/>
                </a:cubicBezTo>
                <a:cubicBezTo>
                  <a:pt x="3747251" y="391608"/>
                  <a:pt x="3902480" y="501606"/>
                  <a:pt x="4418271" y="718159"/>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Title Placeholder 1">
            <a:extLst>
              <a:ext uri="{FF2B5EF4-FFF2-40B4-BE49-F238E27FC236}">
                <a16:creationId xmlns:a16="http://schemas.microsoft.com/office/drawing/2014/main" xmlns="" id="{A3A2F988-7148-4375-83D8-12EE5EBC7BE0}"/>
              </a:ext>
            </a:extLst>
          </p:cNvPr>
          <p:cNvSpPr>
            <a:spLocks noGrp="1"/>
          </p:cNvSpPr>
          <p:nvPr>
            <p:ph type="title"/>
          </p:nvPr>
        </p:nvSpPr>
        <p:spPr>
          <a:xfrm>
            <a:off x="762000" y="762000"/>
            <a:ext cx="10668000" cy="1524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F6896238-C5B3-4F3C-97FA-890E1A51A203}"/>
              </a:ext>
            </a:extLst>
          </p:cNvPr>
          <p:cNvSpPr>
            <a:spLocks noGrp="1"/>
          </p:cNvSpPr>
          <p:nvPr>
            <p:ph type="body" idx="1"/>
          </p:nvPr>
        </p:nvSpPr>
        <p:spPr>
          <a:xfrm>
            <a:off x="762000" y="2286000"/>
            <a:ext cx="10668000" cy="38180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1D6E4474-0442-4E4B-9E5B-CA7B3951C1DA}"/>
              </a:ext>
            </a:extLst>
          </p:cNvPr>
          <p:cNvSpPr>
            <a:spLocks noGrp="1"/>
          </p:cNvSpPr>
          <p:nvPr>
            <p:ph type="dt" sz="half" idx="2"/>
          </p:nvPr>
        </p:nvSpPr>
        <p:spPr>
          <a:xfrm>
            <a:off x="9389165" y="194320"/>
            <a:ext cx="2040835"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76969C88-B244-455D-A017-012B25B1ACDD}" type="datetimeFigureOut">
              <a:rPr lang="en-US" smtClean="0"/>
              <a:pPr/>
              <a:t>6/8/2023</a:t>
            </a:fld>
            <a:endParaRPr lang="en-US"/>
          </a:p>
        </p:txBody>
      </p:sp>
      <p:sp>
        <p:nvSpPr>
          <p:cNvPr id="5" name="Footer Placeholder 4">
            <a:extLst>
              <a:ext uri="{FF2B5EF4-FFF2-40B4-BE49-F238E27FC236}">
                <a16:creationId xmlns:a16="http://schemas.microsoft.com/office/drawing/2014/main" xmlns="" id="{E0626A98-F887-40E1-B9BA-9D93DE90E022}"/>
              </a:ext>
            </a:extLst>
          </p:cNvPr>
          <p:cNvSpPr>
            <a:spLocks noGrp="1"/>
          </p:cNvSpPr>
          <p:nvPr>
            <p:ph type="ftr" sz="quarter" idx="3"/>
          </p:nvPr>
        </p:nvSpPr>
        <p:spPr>
          <a:xfrm>
            <a:off x="761999" y="6356350"/>
            <a:ext cx="6612835" cy="365125"/>
          </a:xfrm>
          <a:prstGeom prst="rect">
            <a:avLst/>
          </a:prstGeom>
        </p:spPr>
        <p:txBody>
          <a:bodyPr vert="horz" lIns="91440" tIns="45720" rIns="91440" bIns="45720" rtlCol="0" anchor="ctr"/>
          <a:lstStyle>
            <a:lvl1pPr algn="l">
              <a:defRPr sz="1200">
                <a:solidFill>
                  <a:schemeClr val="tx1">
                    <a:tint val="75000"/>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xmlns="" id="{482C8119-73F6-4713-9AD3-3628DCDFB8F2}"/>
              </a:ext>
            </a:extLst>
          </p:cNvPr>
          <p:cNvSpPr>
            <a:spLocks noGrp="1"/>
          </p:cNvSpPr>
          <p:nvPr>
            <p:ph type="sldNum" sz="quarter" idx="4"/>
          </p:nvPr>
        </p:nvSpPr>
        <p:spPr>
          <a:xfrm>
            <a:off x="9906000" y="6356350"/>
            <a:ext cx="1524000" cy="365125"/>
          </a:xfrm>
          <a:prstGeom prst="rect">
            <a:avLst/>
          </a:prstGeom>
        </p:spPr>
        <p:txBody>
          <a:bodyPr vert="horz" lIns="91440" tIns="45720" rIns="91440" bIns="45720" rtlCol="0" anchor="ctr"/>
          <a:lstStyle>
            <a:lvl1pPr algn="r">
              <a:defRPr sz="1200">
                <a:solidFill>
                  <a:schemeClr val="tx1">
                    <a:tint val="75000"/>
                    <a:alpha val="70000"/>
                  </a:schemeClr>
                </a:solidFill>
              </a:defRPr>
            </a:lvl1pPr>
          </a:lstStyle>
          <a:p>
            <a:fld id="{07CE569E-9B7C-4CB9-AB80-C0841F922CFF}" type="slidenum">
              <a:rPr lang="en-US" smtClean="0"/>
              <a:pPr/>
              <a:t>‹#›</a:t>
            </a:fld>
            <a:endParaRPr lang="en-US"/>
          </a:p>
        </p:txBody>
      </p:sp>
    </p:spTree>
    <p:extLst>
      <p:ext uri="{BB962C8B-B14F-4D97-AF65-F5344CB8AC3E}">
        <p14:creationId xmlns:p14="http://schemas.microsoft.com/office/powerpoint/2010/main" val="3279265891"/>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57" r:id="rId6"/>
    <p:sldLayoutId id="2147483853" r:id="rId7"/>
    <p:sldLayoutId id="2147483854" r:id="rId8"/>
    <p:sldLayoutId id="2147483855" r:id="rId9"/>
    <p:sldLayoutId id="2147483856" r:id="rId10"/>
    <p:sldLayoutId id="21474838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xmlns="" id="{7A18C9FB-EC4C-4DAE-8F7D-C6E5AF60795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2" name="Freeform: Shape 61">
            <a:extLst>
              <a:ext uri="{FF2B5EF4-FFF2-40B4-BE49-F238E27FC236}">
                <a16:creationId xmlns:a16="http://schemas.microsoft.com/office/drawing/2014/main" xmlns="" id="{1A0F8916-44ED-4BA2-B4A8-BFF92E4B49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flipH="1" flipV="1">
            <a:off x="5254705" y="-79298"/>
            <a:ext cx="6064089" cy="7810500"/>
          </a:xfrm>
          <a:custGeom>
            <a:avLst/>
            <a:gdLst>
              <a:gd name="connsiteX0" fmla="*/ 0 w 4033589"/>
              <a:gd name="connsiteY0" fmla="*/ 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8" fmla="*/ 0 w 4033589"/>
              <a:gd name="connsiteY8" fmla="*/ 0 h 6858000"/>
              <a:gd name="connsiteX0" fmla="*/ 0 w 4033589"/>
              <a:gd name="connsiteY0" fmla="*/ 6858000 h 6858000"/>
              <a:gd name="connsiteX1" fmla="*/ 1878934 w 4033589"/>
              <a:gd name="connsiteY1" fmla="*/ 0 h 6858000"/>
              <a:gd name="connsiteX2" fmla="*/ 1882313 w 4033589"/>
              <a:gd name="connsiteY2" fmla="*/ 2021 h 6858000"/>
              <a:gd name="connsiteX3" fmla="*/ 3475371 w 4033589"/>
              <a:gd name="connsiteY3" fmla="*/ 1517967 h 6858000"/>
              <a:gd name="connsiteX4" fmla="*/ 3975977 w 4033589"/>
              <a:gd name="connsiteY4" fmla="*/ 4379386 h 6858000"/>
              <a:gd name="connsiteX5" fmla="*/ 3312864 w 4033589"/>
              <a:gd name="connsiteY5" fmla="*/ 6852362 h 6858000"/>
              <a:gd name="connsiteX6" fmla="*/ 3310593 w 4033589"/>
              <a:gd name="connsiteY6" fmla="*/ 6858000 h 6858000"/>
              <a:gd name="connsiteX7" fmla="*/ 0 w 4033589"/>
              <a:gd name="connsiteY7" fmla="*/ 6858000 h 685800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1787494 w 3942149"/>
              <a:gd name="connsiteY0" fmla="*/ 0 h 6949440"/>
              <a:gd name="connsiteX1" fmla="*/ 1790873 w 3942149"/>
              <a:gd name="connsiteY1" fmla="*/ 2021 h 6949440"/>
              <a:gd name="connsiteX2" fmla="*/ 3383931 w 3942149"/>
              <a:gd name="connsiteY2" fmla="*/ 1517967 h 6949440"/>
              <a:gd name="connsiteX3" fmla="*/ 3884537 w 3942149"/>
              <a:gd name="connsiteY3" fmla="*/ 4379386 h 6949440"/>
              <a:gd name="connsiteX4" fmla="*/ 3221424 w 3942149"/>
              <a:gd name="connsiteY4" fmla="*/ 6852362 h 6949440"/>
              <a:gd name="connsiteX5" fmla="*/ 3219153 w 3942149"/>
              <a:gd name="connsiteY5" fmla="*/ 6858000 h 6949440"/>
              <a:gd name="connsiteX6" fmla="*/ 0 w 3942149"/>
              <a:gd name="connsiteY6" fmla="*/ 6949440 h 6949440"/>
              <a:gd name="connsiteX0" fmla="*/ 0 w 2154655"/>
              <a:gd name="connsiteY0" fmla="*/ 0 h 6858000"/>
              <a:gd name="connsiteX1" fmla="*/ 3379 w 2154655"/>
              <a:gd name="connsiteY1" fmla="*/ 2021 h 6858000"/>
              <a:gd name="connsiteX2" fmla="*/ 1596437 w 2154655"/>
              <a:gd name="connsiteY2" fmla="*/ 1517967 h 6858000"/>
              <a:gd name="connsiteX3" fmla="*/ 2097043 w 2154655"/>
              <a:gd name="connsiteY3" fmla="*/ 4379386 h 6858000"/>
              <a:gd name="connsiteX4" fmla="*/ 1433930 w 2154655"/>
              <a:gd name="connsiteY4" fmla="*/ 6852362 h 6858000"/>
              <a:gd name="connsiteX5" fmla="*/ 1431659 w 215465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54655" h="6858000">
                <a:moveTo>
                  <a:pt x="0" y="0"/>
                </a:moveTo>
                <a:lnTo>
                  <a:pt x="3379" y="2021"/>
                </a:lnTo>
                <a:cubicBezTo>
                  <a:pt x="667061" y="423753"/>
                  <a:pt x="1239365" y="963389"/>
                  <a:pt x="1596437" y="1517967"/>
                </a:cubicBezTo>
                <a:cubicBezTo>
                  <a:pt x="2133142" y="2350886"/>
                  <a:pt x="2239839" y="3395752"/>
                  <a:pt x="2097043" y="4379386"/>
                </a:cubicBezTo>
                <a:cubicBezTo>
                  <a:pt x="2032295" y="4824358"/>
                  <a:pt x="1812506" y="5869368"/>
                  <a:pt x="1433930" y="6852362"/>
                </a:cubicBezTo>
                <a:lnTo>
                  <a:pt x="1431659" y="6858000"/>
                </a:lnTo>
              </a:path>
            </a:pathLst>
          </a:custGeom>
          <a:noFill/>
          <a:ln w="190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Light"/>
              <a:ea typeface="+mn-ea"/>
              <a:cs typeface="+mn-cs"/>
            </a:endParaRPr>
          </a:p>
        </p:txBody>
      </p:sp>
      <p:sp>
        <p:nvSpPr>
          <p:cNvPr id="2" name="Başlık 1"/>
          <p:cNvSpPr>
            <a:spLocks noGrp="1"/>
          </p:cNvSpPr>
          <p:nvPr>
            <p:ph type="ctrTitle"/>
          </p:nvPr>
        </p:nvSpPr>
        <p:spPr>
          <a:xfrm>
            <a:off x="719070" y="1363014"/>
            <a:ext cx="4572000" cy="2286000"/>
          </a:xfrm>
        </p:spPr>
        <p:txBody>
          <a:bodyPr>
            <a:normAutofit/>
          </a:bodyPr>
          <a:lstStyle/>
          <a:p>
            <a:pPr algn="l"/>
            <a:r>
              <a:rPr lang="tr-TR" sz="4400" dirty="0"/>
              <a:t>GFL ROBOTİCS</a:t>
            </a:r>
          </a:p>
        </p:txBody>
      </p:sp>
      <p:sp>
        <p:nvSpPr>
          <p:cNvPr id="3" name="Alt Başlık 2"/>
          <p:cNvSpPr>
            <a:spLocks noGrp="1"/>
          </p:cNvSpPr>
          <p:nvPr>
            <p:ph type="subTitle" idx="1"/>
          </p:nvPr>
        </p:nvSpPr>
        <p:spPr>
          <a:xfrm>
            <a:off x="1073239" y="3606084"/>
            <a:ext cx="4572000" cy="1524000"/>
          </a:xfrm>
        </p:spPr>
        <p:txBody>
          <a:bodyPr vert="horz" lIns="91440" tIns="45720" rIns="91440" bIns="45720" rtlCol="0" anchor="t">
            <a:normAutofit/>
          </a:bodyPr>
          <a:lstStyle/>
          <a:p>
            <a:pPr algn="l"/>
            <a:r>
              <a:rPr lang="tr-TR" dirty="0">
                <a:solidFill>
                  <a:srgbClr val="FFFFFF">
                    <a:alpha val="70000"/>
                  </a:srgbClr>
                </a:solidFill>
              </a:rPr>
              <a:t>OTONOM</a:t>
            </a:r>
            <a:endParaRPr lang="tr-TR" dirty="0"/>
          </a:p>
        </p:txBody>
      </p:sp>
      <p:pic>
        <p:nvPicPr>
          <p:cNvPr id="47" name="Resim 47" descr="logo içeren bir resim&#10;&#10;Açıklama otomatik olarak oluşturuldu">
            <a:extLst>
              <a:ext uri="{FF2B5EF4-FFF2-40B4-BE49-F238E27FC236}">
                <a16:creationId xmlns:a16="http://schemas.microsoft.com/office/drawing/2014/main" xmlns="" id="{05126A6A-768D-096F-EE68-2EC44D5E0D5A}"/>
              </a:ext>
            </a:extLst>
          </p:cNvPr>
          <p:cNvPicPr>
            <a:picLocks noChangeAspect="1"/>
          </p:cNvPicPr>
          <p:nvPr/>
        </p:nvPicPr>
        <p:blipFill>
          <a:blip r:embed="rId2"/>
          <a:stretch>
            <a:fillRect/>
          </a:stretch>
        </p:blipFill>
        <p:spPr>
          <a:xfrm>
            <a:off x="6098146" y="737315"/>
            <a:ext cx="5200918" cy="5190185"/>
          </a:xfrm>
          <a:prstGeom prst="rect">
            <a:avLst/>
          </a:prstGeom>
        </p:spPr>
      </p:pic>
    </p:spTree>
    <p:extLst>
      <p:ext uri="{BB962C8B-B14F-4D97-AF65-F5344CB8AC3E}">
        <p14:creationId xmlns:p14="http://schemas.microsoft.com/office/powerpoint/2010/main" val="1674425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2E1ED33-71F8-B719-18EA-F37708105F3A}"/>
              </a:ext>
            </a:extLst>
          </p:cNvPr>
          <p:cNvSpPr>
            <a:spLocks noGrp="1"/>
          </p:cNvSpPr>
          <p:nvPr>
            <p:ph type="title"/>
          </p:nvPr>
        </p:nvSpPr>
        <p:spPr>
          <a:xfrm>
            <a:off x="762000" y="461493"/>
            <a:ext cx="10668000" cy="1524000"/>
          </a:xfrm>
        </p:spPr>
        <p:txBody>
          <a:bodyPr/>
          <a:lstStyle/>
          <a:p>
            <a:r>
              <a:rPr lang="tr-TR" dirty="0"/>
              <a:t>           </a:t>
            </a:r>
            <a:r>
              <a:rPr lang="en-US" dirty="0"/>
              <a:t>GFL ROBOTICS AND ITS MISSION</a:t>
            </a:r>
            <a:endParaRPr lang="tr-TR" dirty="0"/>
          </a:p>
        </p:txBody>
      </p:sp>
      <p:sp>
        <p:nvSpPr>
          <p:cNvPr id="3" name="İçerik Yer Tutucusu 2">
            <a:extLst>
              <a:ext uri="{FF2B5EF4-FFF2-40B4-BE49-F238E27FC236}">
                <a16:creationId xmlns:a16="http://schemas.microsoft.com/office/drawing/2014/main" xmlns="" id="{BCAFF870-FE83-924A-E07B-CBA5EA0E548C}"/>
              </a:ext>
            </a:extLst>
          </p:cNvPr>
          <p:cNvSpPr>
            <a:spLocks noGrp="1"/>
          </p:cNvSpPr>
          <p:nvPr>
            <p:ph idx="1"/>
          </p:nvPr>
        </p:nvSpPr>
        <p:spPr>
          <a:xfrm>
            <a:off x="762000" y="2286000"/>
            <a:ext cx="4668593" cy="3818083"/>
          </a:xfrm>
        </p:spPr>
        <p:txBody>
          <a:bodyPr vert="horz" lIns="91440" tIns="45720" rIns="91440" bIns="45720" rtlCol="0" anchor="t">
            <a:normAutofit/>
          </a:bodyPr>
          <a:lstStyle/>
          <a:p>
            <a:pPr marL="0" indent="0" algn="ctr">
              <a:buNone/>
            </a:pPr>
            <a:r>
              <a:rPr lang="en-US" sz="2000" dirty="0">
                <a:solidFill>
                  <a:schemeClr val="tx1"/>
                </a:solidFill>
                <a:ea typeface="+mn-lt"/>
                <a:cs typeface="+mn-lt"/>
              </a:rPr>
              <a:t>GFL ROBOTICS was established in </a:t>
            </a:r>
            <a:r>
              <a:rPr lang="en-US" sz="2000" dirty="0" err="1">
                <a:solidFill>
                  <a:schemeClr val="tx1"/>
                </a:solidFill>
                <a:ea typeface="+mn-lt"/>
                <a:cs typeface="+mn-lt"/>
              </a:rPr>
              <a:t>Gölcük</a:t>
            </a:r>
            <a:r>
              <a:rPr lang="en-US" sz="2000" dirty="0">
                <a:solidFill>
                  <a:schemeClr val="tx1"/>
                </a:solidFill>
                <a:ea typeface="+mn-lt"/>
                <a:cs typeface="+mn-lt"/>
              </a:rPr>
              <a:t> Science High School in 2019 by 12 students and 2 teachers. Our team continues its journey by constantly improving, both with our cooperation and with our strong ties to each other.</a:t>
            </a:r>
            <a:endParaRPr lang="tr-TR" sz="2000" dirty="0">
              <a:solidFill>
                <a:schemeClr val="tx1"/>
              </a:solidFill>
            </a:endParaRPr>
          </a:p>
        </p:txBody>
      </p:sp>
      <p:pic>
        <p:nvPicPr>
          <p:cNvPr id="5" name="Resim 10" descr="logo içeren bir resim&#10;&#10;Açıklama otomatik olarak oluşturuldu">
            <a:extLst>
              <a:ext uri="{FF2B5EF4-FFF2-40B4-BE49-F238E27FC236}">
                <a16:creationId xmlns:a16="http://schemas.microsoft.com/office/drawing/2014/main" xmlns="" id="{99C0CE24-E244-A185-FB38-690DACA83126}"/>
              </a:ext>
            </a:extLst>
          </p:cNvPr>
          <p:cNvPicPr>
            <a:picLocks noChangeAspect="1"/>
          </p:cNvPicPr>
          <p:nvPr/>
        </p:nvPicPr>
        <p:blipFill>
          <a:blip r:embed="rId2"/>
          <a:stretch>
            <a:fillRect/>
          </a:stretch>
        </p:blipFill>
        <p:spPr>
          <a:xfrm>
            <a:off x="88006" y="147033"/>
            <a:ext cx="1959735" cy="2024130"/>
          </a:xfrm>
          <a:prstGeom prst="rect">
            <a:avLst/>
          </a:prstGeom>
        </p:spPr>
      </p:pic>
      <p:pic>
        <p:nvPicPr>
          <p:cNvPr id="7" name="Resim 6">
            <a:extLst>
              <a:ext uri="{FF2B5EF4-FFF2-40B4-BE49-F238E27FC236}">
                <a16:creationId xmlns:a16="http://schemas.microsoft.com/office/drawing/2014/main" xmlns="" id="{18D3DFDC-DEFF-5A92-9D24-10DB6280B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85493"/>
            <a:ext cx="5476496" cy="3818083"/>
          </a:xfrm>
          <a:prstGeom prst="rect">
            <a:avLst/>
          </a:prstGeom>
        </p:spPr>
      </p:pic>
    </p:spTree>
    <p:extLst>
      <p:ext uri="{BB962C8B-B14F-4D97-AF65-F5344CB8AC3E}">
        <p14:creationId xmlns:p14="http://schemas.microsoft.com/office/powerpoint/2010/main" val="3182537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a:extLst>
              <a:ext uri="{FF2B5EF4-FFF2-40B4-BE49-F238E27FC236}">
                <a16:creationId xmlns:a16="http://schemas.microsoft.com/office/drawing/2014/main" xmlns="" id="{B1EE3D31-8B75-2CFD-8112-27A06A9F52B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4">
            <a:extLst>
              <a:ext uri="{FF2B5EF4-FFF2-40B4-BE49-F238E27FC236}">
                <a16:creationId xmlns:a16="http://schemas.microsoft.com/office/drawing/2014/main" xmlns="" id="{B1F4626B-9EEC-69A6-1B8A-600B3E5D0FE1}"/>
              </a:ext>
            </a:extLst>
          </p:cNvPr>
          <p:cNvSpPr>
            <a:spLocks noChangeAspect="1" noChangeArrowheads="1"/>
          </p:cNvSpPr>
          <p:nvPr/>
        </p:nvSpPr>
        <p:spPr bwMode="auto">
          <a:xfrm>
            <a:off x="4410635" y="3428999"/>
            <a:ext cx="1990165" cy="199016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9" name="Resim 8">
            <a:extLst>
              <a:ext uri="{FF2B5EF4-FFF2-40B4-BE49-F238E27FC236}">
                <a16:creationId xmlns:a16="http://schemas.microsoft.com/office/drawing/2014/main" xmlns="" id="{27554A1D-8866-A53B-4B15-D580920308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6385" y="1024918"/>
            <a:ext cx="5199530" cy="4808162"/>
          </a:xfrm>
          <a:prstGeom prst="rect">
            <a:avLst/>
          </a:prstGeom>
        </p:spPr>
      </p:pic>
      <p:pic>
        <p:nvPicPr>
          <p:cNvPr id="12" name="Resim 11">
            <a:extLst>
              <a:ext uri="{FF2B5EF4-FFF2-40B4-BE49-F238E27FC236}">
                <a16:creationId xmlns:a16="http://schemas.microsoft.com/office/drawing/2014/main" xmlns="" id="{5571876B-A77B-9C2A-20F5-77F151B9E9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7839" y="247933"/>
            <a:ext cx="2662517" cy="3711335"/>
          </a:xfrm>
          <a:prstGeom prst="rect">
            <a:avLst/>
          </a:prstGeom>
        </p:spPr>
      </p:pic>
      <p:pic>
        <p:nvPicPr>
          <p:cNvPr id="14" name="Resim 13">
            <a:extLst>
              <a:ext uri="{FF2B5EF4-FFF2-40B4-BE49-F238E27FC236}">
                <a16:creationId xmlns:a16="http://schemas.microsoft.com/office/drawing/2014/main" xmlns="" id="{3C59D549-0F0C-41B6-69D1-D7A2541A3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078" y="2582254"/>
            <a:ext cx="3482383" cy="3898807"/>
          </a:xfrm>
          <a:prstGeom prst="rect">
            <a:avLst/>
          </a:prstGeom>
        </p:spPr>
      </p:pic>
    </p:spTree>
    <p:extLst>
      <p:ext uri="{BB962C8B-B14F-4D97-AF65-F5344CB8AC3E}">
        <p14:creationId xmlns:p14="http://schemas.microsoft.com/office/powerpoint/2010/main" val="2276721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6F48DF5-1B51-3D8E-2C92-AAACD6E33DAC}"/>
              </a:ext>
            </a:extLst>
          </p:cNvPr>
          <p:cNvSpPr>
            <a:spLocks noGrp="1"/>
          </p:cNvSpPr>
          <p:nvPr>
            <p:ph type="title"/>
          </p:nvPr>
        </p:nvSpPr>
        <p:spPr>
          <a:xfrm>
            <a:off x="2221606" y="397099"/>
            <a:ext cx="10668000" cy="1524000"/>
          </a:xfrm>
        </p:spPr>
        <p:txBody>
          <a:bodyPr/>
          <a:lstStyle/>
          <a:p>
            <a:r>
              <a:rPr lang="tr-TR" dirty="0"/>
              <a:t>THE PROJECT SUMMARY</a:t>
            </a:r>
          </a:p>
        </p:txBody>
      </p:sp>
      <p:pic>
        <p:nvPicPr>
          <p:cNvPr id="5" name="Resim 10" descr="logo içeren bir resim&#10;&#10;Açıklama otomatik olarak oluşturuldu">
            <a:extLst>
              <a:ext uri="{FF2B5EF4-FFF2-40B4-BE49-F238E27FC236}">
                <a16:creationId xmlns:a16="http://schemas.microsoft.com/office/drawing/2014/main" xmlns="" id="{38FD8FBF-EF62-5D60-88E1-E982DB4AA618}"/>
              </a:ext>
            </a:extLst>
          </p:cNvPr>
          <p:cNvPicPr>
            <a:picLocks noChangeAspect="1"/>
          </p:cNvPicPr>
          <p:nvPr/>
        </p:nvPicPr>
        <p:blipFill>
          <a:blip r:embed="rId2"/>
          <a:stretch>
            <a:fillRect/>
          </a:stretch>
        </p:blipFill>
        <p:spPr>
          <a:xfrm>
            <a:off x="88006" y="147033"/>
            <a:ext cx="1959735" cy="2024130"/>
          </a:xfrm>
          <a:prstGeom prst="rect">
            <a:avLst/>
          </a:prstGeom>
        </p:spPr>
      </p:pic>
      <p:sp>
        <p:nvSpPr>
          <p:cNvPr id="7" name="Metin kutusu 6">
            <a:extLst>
              <a:ext uri="{FF2B5EF4-FFF2-40B4-BE49-F238E27FC236}">
                <a16:creationId xmlns:a16="http://schemas.microsoft.com/office/drawing/2014/main" xmlns="" id="{F103EAF7-FE65-0813-FA1B-D9CF821685ED}"/>
              </a:ext>
            </a:extLst>
          </p:cNvPr>
          <p:cNvSpPr txBox="1"/>
          <p:nvPr/>
        </p:nvSpPr>
        <p:spPr>
          <a:xfrm>
            <a:off x="1067873" y="2296959"/>
            <a:ext cx="508447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Arial"/>
                <a:cs typeface="Arial"/>
              </a:rPr>
              <a:t>Our robot moves autonomously according to the scenarios determined in order to ensure the transportation of the material in the factories both safely and in the most efficient way. Our robot moves in the right direction by reading QR codes and picks up the loads at the designated places and leaves them where they are needed.</a:t>
            </a:r>
            <a:endParaRPr lang="tr-TR" dirty="0"/>
          </a:p>
        </p:txBody>
      </p:sp>
      <p:pic>
        <p:nvPicPr>
          <p:cNvPr id="9" name="Resim 8">
            <a:extLst>
              <a:ext uri="{FF2B5EF4-FFF2-40B4-BE49-F238E27FC236}">
                <a16:creationId xmlns:a16="http://schemas.microsoft.com/office/drawing/2014/main" xmlns="" id="{C3784333-9201-D1C6-5F77-4182B264B8C3}"/>
              </a:ext>
            </a:extLst>
          </p:cNvPr>
          <p:cNvPicPr>
            <a:picLocks noChangeAspect="1"/>
          </p:cNvPicPr>
          <p:nvPr/>
        </p:nvPicPr>
        <p:blipFill>
          <a:blip r:embed="rId3"/>
          <a:stretch>
            <a:fillRect/>
          </a:stretch>
        </p:blipFill>
        <p:spPr>
          <a:xfrm>
            <a:off x="6741022" y="2042652"/>
            <a:ext cx="4637132" cy="3027993"/>
          </a:xfrm>
          <a:prstGeom prst="rect">
            <a:avLst/>
          </a:prstGeom>
        </p:spPr>
      </p:pic>
    </p:spTree>
    <p:extLst>
      <p:ext uri="{BB962C8B-B14F-4D97-AF65-F5344CB8AC3E}">
        <p14:creationId xmlns:p14="http://schemas.microsoft.com/office/powerpoint/2010/main" val="2244690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28C4250-D090-2BD7-2A94-3B7D00270ECF}"/>
              </a:ext>
            </a:extLst>
          </p:cNvPr>
          <p:cNvSpPr>
            <a:spLocks noGrp="1"/>
          </p:cNvSpPr>
          <p:nvPr>
            <p:ph type="title"/>
          </p:nvPr>
        </p:nvSpPr>
        <p:spPr>
          <a:xfrm>
            <a:off x="847859" y="493690"/>
            <a:ext cx="10668000" cy="1524000"/>
          </a:xfrm>
        </p:spPr>
        <p:txBody>
          <a:bodyPr/>
          <a:lstStyle/>
          <a:p>
            <a:r>
              <a:rPr lang="tr-TR" dirty="0"/>
              <a:t>             JUSTIFICATION OF THE PROJECT</a:t>
            </a:r>
          </a:p>
        </p:txBody>
      </p:sp>
      <p:sp>
        <p:nvSpPr>
          <p:cNvPr id="4" name="Metin kutusu 3">
            <a:extLst>
              <a:ext uri="{FF2B5EF4-FFF2-40B4-BE49-F238E27FC236}">
                <a16:creationId xmlns:a16="http://schemas.microsoft.com/office/drawing/2014/main" xmlns="" id="{C35001CF-A3D9-206A-D5B3-E4CC543877EF}"/>
              </a:ext>
            </a:extLst>
          </p:cNvPr>
          <p:cNvSpPr txBox="1"/>
          <p:nvPr/>
        </p:nvSpPr>
        <p:spPr>
          <a:xfrm>
            <a:off x="657797" y="2595874"/>
            <a:ext cx="1024573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The use of such robots in factories has many advantages for us</a:t>
            </a:r>
            <a:r>
              <a:rPr lang="en-US" dirty="0" smtClean="0">
                <a:ea typeface="+mn-lt"/>
                <a:cs typeface="+mn-lt"/>
              </a:rPr>
              <a:t>:</a:t>
            </a:r>
            <a:endParaRPr lang="tr-TR" dirty="0" smtClean="0">
              <a:ea typeface="+mn-lt"/>
              <a:cs typeface="+mn-lt"/>
            </a:endParaRPr>
          </a:p>
          <a:p>
            <a:endParaRPr lang="tr-TR" dirty="0">
              <a:ea typeface="+mn-lt"/>
              <a:cs typeface="+mn-lt"/>
            </a:endParaRPr>
          </a:p>
          <a:p>
            <a:pPr marL="285750" indent="-285750">
              <a:buFontTx/>
              <a:buChar char="-"/>
            </a:pPr>
            <a:r>
              <a:rPr lang="en-US" dirty="0" smtClean="0">
                <a:ea typeface="+mn-lt"/>
                <a:cs typeface="+mn-lt"/>
              </a:rPr>
              <a:t>They </a:t>
            </a:r>
            <a:r>
              <a:rPr lang="en-US" dirty="0">
                <a:ea typeface="+mn-lt"/>
                <a:cs typeface="+mn-lt"/>
              </a:rPr>
              <a:t>can work in heavy and big jobs that force people's physical characteristics</a:t>
            </a:r>
            <a:r>
              <a:rPr lang="en-US" dirty="0" smtClean="0">
                <a:ea typeface="+mn-lt"/>
                <a:cs typeface="+mn-lt"/>
              </a:rPr>
              <a:t>,</a:t>
            </a:r>
            <a:endParaRPr lang="tr-TR" dirty="0" smtClean="0">
              <a:ea typeface="+mn-lt"/>
              <a:cs typeface="+mn-lt"/>
            </a:endParaRPr>
          </a:p>
          <a:p>
            <a:pPr marL="285750" indent="-285750">
              <a:buFontTx/>
              <a:buChar char="-"/>
            </a:pPr>
            <a:endParaRPr lang="tr-TR" dirty="0" smtClean="0">
              <a:ea typeface="+mn-lt"/>
              <a:cs typeface="+mn-lt"/>
            </a:endParaRPr>
          </a:p>
          <a:p>
            <a:pPr marL="285750" indent="-285750">
              <a:buFontTx/>
              <a:buChar char="-"/>
            </a:pPr>
            <a:r>
              <a:rPr lang="en-US" dirty="0" smtClean="0">
                <a:ea typeface="+mn-lt"/>
                <a:cs typeface="+mn-lt"/>
              </a:rPr>
              <a:t> </a:t>
            </a:r>
            <a:r>
              <a:rPr lang="en-US" dirty="0">
                <a:ea typeface="+mn-lt"/>
                <a:cs typeface="+mn-lt"/>
              </a:rPr>
              <a:t>They maintain product quality standards thanks to their high precision and </a:t>
            </a:r>
            <a:r>
              <a:rPr lang="en-US" dirty="0" smtClean="0">
                <a:ea typeface="+mn-lt"/>
                <a:cs typeface="+mn-lt"/>
              </a:rPr>
              <a:t>repeatability</a:t>
            </a:r>
            <a:endParaRPr lang="tr-TR" dirty="0" smtClean="0">
              <a:ea typeface="+mn-lt"/>
              <a:cs typeface="+mn-lt"/>
            </a:endParaRPr>
          </a:p>
          <a:p>
            <a:r>
              <a:rPr lang="en-US" dirty="0" smtClean="0">
                <a:ea typeface="+mn-lt"/>
                <a:cs typeface="+mn-lt"/>
              </a:rPr>
              <a:t> </a:t>
            </a:r>
            <a:endParaRPr lang="tr-TR" dirty="0">
              <a:ea typeface="+mn-lt"/>
              <a:cs typeface="+mn-lt"/>
            </a:endParaRPr>
          </a:p>
          <a:p>
            <a:pPr marL="285750" indent="-285750">
              <a:buFontTx/>
              <a:buChar char="-"/>
            </a:pPr>
            <a:r>
              <a:rPr lang="en-US" dirty="0" smtClean="0">
                <a:ea typeface="+mn-lt"/>
                <a:cs typeface="+mn-lt"/>
              </a:rPr>
              <a:t> </a:t>
            </a:r>
            <a:r>
              <a:rPr lang="en-US" dirty="0">
                <a:ea typeface="+mn-lt"/>
                <a:cs typeface="+mn-lt"/>
              </a:rPr>
              <a:t>They can work together smoothly and quickly in the same environment</a:t>
            </a:r>
            <a:endParaRPr lang="tr-TR" dirty="0"/>
          </a:p>
        </p:txBody>
      </p:sp>
      <p:pic>
        <p:nvPicPr>
          <p:cNvPr id="6" name="Resim 10" descr="logo içeren bir resim&#10;&#10;Açıklama otomatik olarak oluşturuldu">
            <a:extLst>
              <a:ext uri="{FF2B5EF4-FFF2-40B4-BE49-F238E27FC236}">
                <a16:creationId xmlns:a16="http://schemas.microsoft.com/office/drawing/2014/main" xmlns="" id="{60555CAA-290E-F494-E7FB-423AE3AC9672}"/>
              </a:ext>
            </a:extLst>
          </p:cNvPr>
          <p:cNvPicPr>
            <a:picLocks noChangeAspect="1"/>
          </p:cNvPicPr>
          <p:nvPr/>
        </p:nvPicPr>
        <p:blipFill>
          <a:blip r:embed="rId2"/>
          <a:stretch>
            <a:fillRect/>
          </a:stretch>
        </p:blipFill>
        <p:spPr>
          <a:xfrm>
            <a:off x="88006" y="147033"/>
            <a:ext cx="1959735" cy="2024130"/>
          </a:xfrm>
          <a:prstGeom prst="rect">
            <a:avLst/>
          </a:prstGeom>
        </p:spPr>
      </p:pic>
    </p:spTree>
    <p:extLst>
      <p:ext uri="{BB962C8B-B14F-4D97-AF65-F5344CB8AC3E}">
        <p14:creationId xmlns:p14="http://schemas.microsoft.com/office/powerpoint/2010/main" val="1592502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9DE74D3E-CE56-3FDD-5C7A-7C00ECA7D5A9}"/>
              </a:ext>
            </a:extLst>
          </p:cNvPr>
          <p:cNvSpPr>
            <a:spLocks noGrp="1"/>
          </p:cNvSpPr>
          <p:nvPr>
            <p:ph type="title"/>
          </p:nvPr>
        </p:nvSpPr>
        <p:spPr>
          <a:xfrm>
            <a:off x="869324" y="193183"/>
            <a:ext cx="10668000" cy="1524000"/>
          </a:xfrm>
        </p:spPr>
        <p:txBody>
          <a:bodyPr/>
          <a:lstStyle/>
          <a:p>
            <a:r>
              <a:rPr lang="tr-TR" dirty="0"/>
              <a:t>             </a:t>
            </a:r>
            <a:r>
              <a:rPr lang="tr-TR" sz="4200" dirty="0"/>
              <a:t> REQUIREMENTS OF THE PROJECT</a:t>
            </a:r>
          </a:p>
        </p:txBody>
      </p:sp>
      <p:pic>
        <p:nvPicPr>
          <p:cNvPr id="5" name="Resim 10" descr="logo içeren bir resim&#10;&#10;Açıklama otomatik olarak oluşturuldu">
            <a:extLst>
              <a:ext uri="{FF2B5EF4-FFF2-40B4-BE49-F238E27FC236}">
                <a16:creationId xmlns:a16="http://schemas.microsoft.com/office/drawing/2014/main" xmlns="" id="{D302E078-D0C1-E62E-EDC2-94E4FEFB1C09}"/>
              </a:ext>
            </a:extLst>
          </p:cNvPr>
          <p:cNvPicPr>
            <a:picLocks noChangeAspect="1"/>
          </p:cNvPicPr>
          <p:nvPr/>
        </p:nvPicPr>
        <p:blipFill>
          <a:blip r:embed="rId2"/>
          <a:stretch>
            <a:fillRect/>
          </a:stretch>
        </p:blipFill>
        <p:spPr>
          <a:xfrm>
            <a:off x="77274" y="136301"/>
            <a:ext cx="1959735" cy="2024130"/>
          </a:xfrm>
          <a:prstGeom prst="rect">
            <a:avLst/>
          </a:prstGeom>
        </p:spPr>
      </p:pic>
      <p:pic>
        <p:nvPicPr>
          <p:cNvPr id="7" name="Resim 7" descr="çizelge, pasta grafiği içeren bir resim&#10;&#10;Açıklama otomatik olarak oluşturuldu">
            <a:extLst>
              <a:ext uri="{FF2B5EF4-FFF2-40B4-BE49-F238E27FC236}">
                <a16:creationId xmlns:a16="http://schemas.microsoft.com/office/drawing/2014/main" xmlns="" id="{78EEFD94-52C6-6FC9-D870-95D0799166BA}"/>
              </a:ext>
            </a:extLst>
          </p:cNvPr>
          <p:cNvPicPr>
            <a:picLocks noChangeAspect="1"/>
          </p:cNvPicPr>
          <p:nvPr/>
        </p:nvPicPr>
        <p:blipFill>
          <a:blip r:embed="rId3"/>
          <a:stretch>
            <a:fillRect/>
          </a:stretch>
        </p:blipFill>
        <p:spPr>
          <a:xfrm>
            <a:off x="7182116" y="1613470"/>
            <a:ext cx="4514046" cy="2332441"/>
          </a:xfrm>
          <a:prstGeom prst="rect">
            <a:avLst/>
          </a:prstGeom>
        </p:spPr>
      </p:pic>
      <p:pic>
        <p:nvPicPr>
          <p:cNvPr id="9" name="Resim 6" descr="çizelge içeren bir resim&#10;&#10;Açıklama otomatik olarak oluşturuldu">
            <a:extLst>
              <a:ext uri="{FF2B5EF4-FFF2-40B4-BE49-F238E27FC236}">
                <a16:creationId xmlns:a16="http://schemas.microsoft.com/office/drawing/2014/main" xmlns="" id="{64EFA197-6F74-91EB-EF34-F8497D700BCD}"/>
              </a:ext>
            </a:extLst>
          </p:cNvPr>
          <p:cNvPicPr>
            <a:picLocks noGrp="1" noChangeAspect="1"/>
          </p:cNvPicPr>
          <p:nvPr>
            <p:ph idx="1"/>
          </p:nvPr>
        </p:nvPicPr>
        <p:blipFill>
          <a:blip r:embed="rId4"/>
          <a:stretch>
            <a:fillRect/>
          </a:stretch>
        </p:blipFill>
        <p:spPr>
          <a:xfrm>
            <a:off x="1064298" y="4346617"/>
            <a:ext cx="4439631" cy="2272620"/>
          </a:xfrm>
        </p:spPr>
      </p:pic>
      <p:sp>
        <p:nvSpPr>
          <p:cNvPr id="10" name="Metin kutusu 9">
            <a:extLst>
              <a:ext uri="{FF2B5EF4-FFF2-40B4-BE49-F238E27FC236}">
                <a16:creationId xmlns:a16="http://schemas.microsoft.com/office/drawing/2014/main" xmlns="" id="{9FF4A164-5659-FA83-1235-43C8205354A3}"/>
              </a:ext>
            </a:extLst>
          </p:cNvPr>
          <p:cNvSpPr txBox="1"/>
          <p:nvPr/>
        </p:nvSpPr>
        <p:spPr>
          <a:xfrm>
            <a:off x="1402237" y="2179525"/>
            <a:ext cx="5417175" cy="120032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FFFFFF"/>
                </a:solidFill>
                <a:latin typeface="Arial"/>
                <a:cs typeface="Arial"/>
              </a:rPr>
              <a:t>Our project has been designed for the internal logistics needs of warehouse, material handling and e-commerce operation centers in factories engaged in production or logistics.</a:t>
            </a:r>
            <a:endParaRPr lang="tr-TR" dirty="0">
              <a:solidFill>
                <a:srgbClr val="FFFFFF"/>
              </a:solidFill>
            </a:endParaRPr>
          </a:p>
        </p:txBody>
      </p:sp>
      <p:sp>
        <p:nvSpPr>
          <p:cNvPr id="11" name="Metin kutusu 10">
            <a:extLst>
              <a:ext uri="{FF2B5EF4-FFF2-40B4-BE49-F238E27FC236}">
                <a16:creationId xmlns:a16="http://schemas.microsoft.com/office/drawing/2014/main" xmlns="" id="{9414429F-F8DC-899F-AA94-A07EBE764B42}"/>
              </a:ext>
            </a:extLst>
          </p:cNvPr>
          <p:cNvSpPr txBox="1"/>
          <p:nvPr/>
        </p:nvSpPr>
        <p:spPr>
          <a:xfrm>
            <a:off x="5688168" y="4451260"/>
            <a:ext cx="552718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In addition, when we look at the industrial robot densities, we see that Turkey is below the world and European averages. We should raise Turkey above the standards by developing and supporting projects like this one.</a:t>
            </a:r>
            <a:endParaRPr lang="tr-TR" dirty="0"/>
          </a:p>
        </p:txBody>
      </p:sp>
    </p:spTree>
    <p:extLst>
      <p:ext uri="{BB962C8B-B14F-4D97-AF65-F5344CB8AC3E}">
        <p14:creationId xmlns:p14="http://schemas.microsoft.com/office/powerpoint/2010/main" val="416378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404AAA41-49AE-1A90-25D7-CA3B06C6F25B}"/>
              </a:ext>
            </a:extLst>
          </p:cNvPr>
          <p:cNvSpPr>
            <a:spLocks noGrp="1"/>
          </p:cNvSpPr>
          <p:nvPr>
            <p:ph type="ctrTitle"/>
          </p:nvPr>
        </p:nvSpPr>
        <p:spPr>
          <a:xfrm>
            <a:off x="480767" y="263952"/>
            <a:ext cx="10949233" cy="1456442"/>
          </a:xfrm>
        </p:spPr>
        <p:txBody>
          <a:bodyPr>
            <a:normAutofit/>
          </a:bodyPr>
          <a:lstStyle/>
          <a:p>
            <a:r>
              <a:rPr lang="tr-TR" sz="4400" dirty="0"/>
              <a:t>      ALGORITHM AND SYSTEM ARCHITECTURE</a:t>
            </a:r>
          </a:p>
        </p:txBody>
      </p:sp>
      <p:sp>
        <p:nvSpPr>
          <p:cNvPr id="3" name="Alt Başlık 2">
            <a:extLst>
              <a:ext uri="{FF2B5EF4-FFF2-40B4-BE49-F238E27FC236}">
                <a16:creationId xmlns:a16="http://schemas.microsoft.com/office/drawing/2014/main" xmlns="" id="{03898D0C-8FD8-1135-C482-6A33D6FD9600}"/>
              </a:ext>
            </a:extLst>
          </p:cNvPr>
          <p:cNvSpPr>
            <a:spLocks noGrp="1"/>
          </p:cNvSpPr>
          <p:nvPr>
            <p:ph type="subTitle" idx="1"/>
          </p:nvPr>
        </p:nvSpPr>
        <p:spPr>
          <a:xfrm>
            <a:off x="480767" y="2817319"/>
            <a:ext cx="6250406" cy="4722974"/>
          </a:xfrm>
        </p:spPr>
        <p:txBody>
          <a:bodyPr>
            <a:normAutofit/>
          </a:bodyPr>
          <a:lstStyle/>
          <a:p>
            <a:r>
              <a:rPr lang="en-US" dirty="0" err="1"/>
              <a:t>Solidworks</a:t>
            </a:r>
            <a:r>
              <a:rPr lang="en-US" dirty="0"/>
              <a:t> program was used in the design phase of the project. All drawings were designed in </a:t>
            </a:r>
            <a:r>
              <a:rPr lang="en-US" dirty="0" err="1"/>
              <a:t>Solidworks</a:t>
            </a:r>
            <a:r>
              <a:rPr lang="en-US" dirty="0"/>
              <a:t>.</a:t>
            </a:r>
            <a:endParaRPr lang="tr-TR" dirty="0"/>
          </a:p>
        </p:txBody>
      </p:sp>
      <p:pic>
        <p:nvPicPr>
          <p:cNvPr id="4" name="Resim 10" descr="logo içeren bir resim&#10;&#10;Açıklama otomatik olarak oluşturuldu">
            <a:extLst>
              <a:ext uri="{FF2B5EF4-FFF2-40B4-BE49-F238E27FC236}">
                <a16:creationId xmlns:a16="http://schemas.microsoft.com/office/drawing/2014/main" xmlns="" id="{230D2569-6689-AB8A-8C01-277AD6DD56E2}"/>
              </a:ext>
            </a:extLst>
          </p:cNvPr>
          <p:cNvPicPr>
            <a:picLocks noChangeAspect="1"/>
          </p:cNvPicPr>
          <p:nvPr/>
        </p:nvPicPr>
        <p:blipFill>
          <a:blip r:embed="rId2"/>
          <a:stretch>
            <a:fillRect/>
          </a:stretch>
        </p:blipFill>
        <p:spPr>
          <a:xfrm>
            <a:off x="77275" y="110002"/>
            <a:ext cx="1959735" cy="2024130"/>
          </a:xfrm>
          <a:prstGeom prst="rect">
            <a:avLst/>
          </a:prstGeom>
        </p:spPr>
      </p:pic>
      <p:sp>
        <p:nvSpPr>
          <p:cNvPr id="10" name="Alt Başlık 2">
            <a:extLst>
              <a:ext uri="{FF2B5EF4-FFF2-40B4-BE49-F238E27FC236}">
                <a16:creationId xmlns:a16="http://schemas.microsoft.com/office/drawing/2014/main" xmlns="" id="{79BA1619-A160-A391-C6D7-4B4A1CEC045E}"/>
              </a:ext>
            </a:extLst>
          </p:cNvPr>
          <p:cNvSpPr txBox="1">
            <a:spLocks/>
          </p:cNvSpPr>
          <p:nvPr/>
        </p:nvSpPr>
        <p:spPr>
          <a:xfrm>
            <a:off x="3605970" y="4749389"/>
            <a:ext cx="4380425" cy="1058247"/>
          </a:xfrm>
          <a:prstGeom prst="rect">
            <a:avLst/>
          </a:prstGeom>
        </p:spPr>
        <p:txBody>
          <a:bodyPr vert="horz" lIns="91440" tIns="45720" rIns="91440" bIns="45720" rtlCol="0">
            <a:noAutofit/>
          </a:bodyPr>
          <a:lst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2200" dirty="0" err="1" smtClean="0">
                <a:solidFill>
                  <a:schemeClr val="bg1">
                    <a:lumMod val="95000"/>
                    <a:lumOff val="5000"/>
                    <a:alpha val="70000"/>
                  </a:schemeClr>
                </a:solidFill>
              </a:rPr>
              <a:t>System</a:t>
            </a:r>
            <a:r>
              <a:rPr lang="tr-TR" sz="2200" dirty="0" smtClean="0">
                <a:solidFill>
                  <a:schemeClr val="bg1">
                    <a:lumMod val="95000"/>
                    <a:lumOff val="5000"/>
                    <a:alpha val="70000"/>
                  </a:schemeClr>
                </a:solidFill>
              </a:rPr>
              <a:t> </a:t>
            </a:r>
            <a:r>
              <a:rPr lang="tr-TR" sz="2200" dirty="0" err="1" smtClean="0">
                <a:solidFill>
                  <a:schemeClr val="bg1">
                    <a:lumMod val="95000"/>
                    <a:lumOff val="5000"/>
                    <a:alpha val="70000"/>
                  </a:schemeClr>
                </a:solidFill>
              </a:rPr>
              <a:t>Used</a:t>
            </a:r>
            <a:r>
              <a:rPr lang="tr-TR" sz="2200" dirty="0" smtClean="0">
                <a:solidFill>
                  <a:schemeClr val="bg1">
                    <a:lumMod val="95000"/>
                    <a:lumOff val="5000"/>
                    <a:alpha val="70000"/>
                  </a:schemeClr>
                </a:solidFill>
              </a:rPr>
              <a:t>:</a:t>
            </a:r>
            <a:endParaRPr lang="tr-TR" sz="2200" dirty="0">
              <a:solidFill>
                <a:schemeClr val="bg1">
                  <a:lumMod val="95000"/>
                  <a:lumOff val="5000"/>
                  <a:alpha val="70000"/>
                </a:schemeClr>
              </a:solidFill>
            </a:endParaRPr>
          </a:p>
          <a:p>
            <a:pPr marL="0" indent="0">
              <a:buNone/>
            </a:pPr>
            <a:r>
              <a:rPr lang="tr-TR" sz="2200" dirty="0">
                <a:solidFill>
                  <a:schemeClr val="bg1">
                    <a:lumMod val="95000"/>
                    <a:lumOff val="5000"/>
                    <a:alpha val="70000"/>
                  </a:schemeClr>
                </a:solidFill>
              </a:rPr>
              <a:t>Open-Mesh OM5P-AC </a:t>
            </a:r>
            <a:r>
              <a:rPr lang="tr-TR" sz="2200" dirty="0" err="1">
                <a:solidFill>
                  <a:schemeClr val="bg1">
                    <a:lumMod val="95000"/>
                    <a:lumOff val="5000"/>
                    <a:alpha val="70000"/>
                  </a:schemeClr>
                </a:solidFill>
              </a:rPr>
              <a:t>Router</a:t>
            </a:r>
            <a:endParaRPr lang="tr-TR" sz="2200" dirty="0">
              <a:solidFill>
                <a:schemeClr val="bg1">
                  <a:lumMod val="95000"/>
                  <a:lumOff val="5000"/>
                  <a:alpha val="70000"/>
                </a:schemeClr>
              </a:solidFill>
            </a:endParaRPr>
          </a:p>
        </p:txBody>
      </p:sp>
      <p:pic>
        <p:nvPicPr>
          <p:cNvPr id="11" name="Resim 10">
            <a:extLst>
              <a:ext uri="{FF2B5EF4-FFF2-40B4-BE49-F238E27FC236}">
                <a16:creationId xmlns:a16="http://schemas.microsoft.com/office/drawing/2014/main" xmlns="" id="{7C27BD08-D388-FDCB-2EDE-181791A15429}"/>
              </a:ext>
            </a:extLst>
          </p:cNvPr>
          <p:cNvPicPr>
            <a:picLocks noChangeAspect="1"/>
          </p:cNvPicPr>
          <p:nvPr/>
        </p:nvPicPr>
        <p:blipFill>
          <a:blip r:embed="rId3"/>
          <a:stretch>
            <a:fillRect/>
          </a:stretch>
        </p:blipFill>
        <p:spPr>
          <a:xfrm>
            <a:off x="7800975" y="3087605"/>
            <a:ext cx="3323568" cy="3323568"/>
          </a:xfrm>
          <a:prstGeom prst="rect">
            <a:avLst/>
          </a:prstGeom>
        </p:spPr>
      </p:pic>
    </p:spTree>
    <p:extLst>
      <p:ext uri="{BB962C8B-B14F-4D97-AF65-F5344CB8AC3E}">
        <p14:creationId xmlns:p14="http://schemas.microsoft.com/office/powerpoint/2010/main" val="1707992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05B1D18-68C4-6681-F0A3-31B82BA84AFB}"/>
              </a:ext>
            </a:extLst>
          </p:cNvPr>
          <p:cNvSpPr>
            <a:spLocks noGrp="1"/>
          </p:cNvSpPr>
          <p:nvPr>
            <p:ph type="ctrTitle"/>
          </p:nvPr>
        </p:nvSpPr>
        <p:spPr>
          <a:xfrm>
            <a:off x="762000" y="762001"/>
            <a:ext cx="10668000" cy="1018674"/>
          </a:xfrm>
        </p:spPr>
        <p:txBody>
          <a:bodyPr/>
          <a:lstStyle/>
          <a:p>
            <a:r>
              <a:rPr lang="tr-TR" dirty="0" err="1"/>
              <a:t>Lane</a:t>
            </a:r>
            <a:r>
              <a:rPr lang="tr-TR" dirty="0"/>
              <a:t> </a:t>
            </a:r>
            <a:r>
              <a:rPr lang="tr-TR" dirty="0" err="1"/>
              <a:t>Tracking</a:t>
            </a:r>
            <a:endParaRPr lang="tr-TR" dirty="0"/>
          </a:p>
        </p:txBody>
      </p:sp>
      <p:sp>
        <p:nvSpPr>
          <p:cNvPr id="3" name="Alt Başlık 2">
            <a:extLst>
              <a:ext uri="{FF2B5EF4-FFF2-40B4-BE49-F238E27FC236}">
                <a16:creationId xmlns:a16="http://schemas.microsoft.com/office/drawing/2014/main" xmlns="" id="{06367DAA-34F2-94F3-A1ED-C5398E6F05F8}"/>
              </a:ext>
            </a:extLst>
          </p:cNvPr>
          <p:cNvSpPr>
            <a:spLocks noGrp="1"/>
          </p:cNvSpPr>
          <p:nvPr>
            <p:ph type="subTitle" idx="1"/>
          </p:nvPr>
        </p:nvSpPr>
        <p:spPr>
          <a:xfrm>
            <a:off x="4097411" y="5334000"/>
            <a:ext cx="4708358" cy="1524000"/>
          </a:xfrm>
        </p:spPr>
        <p:txBody>
          <a:bodyPr/>
          <a:lstStyle/>
          <a:p>
            <a:r>
              <a:rPr lang="tr-TR" dirty="0" err="1" smtClean="0">
                <a:solidFill>
                  <a:schemeClr val="bg1">
                    <a:lumMod val="95000"/>
                    <a:lumOff val="5000"/>
                    <a:alpha val="70000"/>
                  </a:schemeClr>
                </a:solidFill>
              </a:rPr>
              <a:t>System</a:t>
            </a:r>
            <a:r>
              <a:rPr lang="tr-TR" dirty="0" smtClean="0">
                <a:solidFill>
                  <a:schemeClr val="bg1">
                    <a:lumMod val="95000"/>
                    <a:lumOff val="5000"/>
                    <a:alpha val="70000"/>
                  </a:schemeClr>
                </a:solidFill>
              </a:rPr>
              <a:t> </a:t>
            </a:r>
            <a:r>
              <a:rPr lang="tr-TR" dirty="0" err="1" smtClean="0">
                <a:solidFill>
                  <a:schemeClr val="bg1">
                    <a:lumMod val="95000"/>
                    <a:lumOff val="5000"/>
                    <a:alpha val="70000"/>
                  </a:schemeClr>
                </a:solidFill>
              </a:rPr>
              <a:t>Used</a:t>
            </a:r>
            <a:r>
              <a:rPr lang="tr-TR" dirty="0" smtClean="0">
                <a:solidFill>
                  <a:schemeClr val="bg1">
                    <a:lumMod val="95000"/>
                    <a:lumOff val="5000"/>
                    <a:alpha val="70000"/>
                  </a:schemeClr>
                </a:solidFill>
              </a:rPr>
              <a:t>: </a:t>
            </a:r>
            <a:r>
              <a:rPr lang="tr-TR" dirty="0" err="1">
                <a:solidFill>
                  <a:schemeClr val="bg1">
                    <a:lumMod val="95000"/>
                    <a:lumOff val="5000"/>
                    <a:alpha val="70000"/>
                  </a:schemeClr>
                </a:solidFill>
              </a:rPr>
              <a:t>Pixy</a:t>
            </a:r>
            <a:r>
              <a:rPr lang="tr-TR" dirty="0">
                <a:solidFill>
                  <a:schemeClr val="bg1">
                    <a:lumMod val="95000"/>
                    <a:lumOff val="5000"/>
                    <a:alpha val="70000"/>
                  </a:schemeClr>
                </a:solidFill>
              </a:rPr>
              <a:t> 2 </a:t>
            </a:r>
            <a:r>
              <a:rPr lang="tr-TR" dirty="0" err="1" smtClean="0">
                <a:solidFill>
                  <a:schemeClr val="bg1">
                    <a:lumMod val="95000"/>
                    <a:lumOff val="5000"/>
                    <a:alpha val="70000"/>
                  </a:schemeClr>
                </a:solidFill>
              </a:rPr>
              <a:t>Camera</a:t>
            </a:r>
            <a:r>
              <a:rPr lang="tr-TR" dirty="0" smtClean="0">
                <a:solidFill>
                  <a:schemeClr val="bg1">
                    <a:lumMod val="95000"/>
                    <a:lumOff val="5000"/>
                    <a:alpha val="70000"/>
                  </a:schemeClr>
                </a:solidFill>
              </a:rPr>
              <a:t>                                                                                                  </a:t>
            </a:r>
            <a:endParaRPr lang="tr-TR" dirty="0">
              <a:solidFill>
                <a:schemeClr val="bg1">
                  <a:lumMod val="95000"/>
                  <a:lumOff val="5000"/>
                  <a:alpha val="70000"/>
                </a:schemeClr>
              </a:solidFill>
            </a:endParaRPr>
          </a:p>
          <a:p>
            <a:endParaRPr lang="tr-TR" dirty="0"/>
          </a:p>
        </p:txBody>
      </p:sp>
      <p:pic>
        <p:nvPicPr>
          <p:cNvPr id="4" name="Resim 10" descr="logo içeren bir resim&#10;&#10;Açıklama otomatik olarak oluşturuldu">
            <a:extLst>
              <a:ext uri="{FF2B5EF4-FFF2-40B4-BE49-F238E27FC236}">
                <a16:creationId xmlns:a16="http://schemas.microsoft.com/office/drawing/2014/main" xmlns="" id="{8FFD459A-84B9-D2AF-B446-AB040CFA8887}"/>
              </a:ext>
            </a:extLst>
          </p:cNvPr>
          <p:cNvPicPr>
            <a:picLocks noChangeAspect="1"/>
          </p:cNvPicPr>
          <p:nvPr/>
        </p:nvPicPr>
        <p:blipFill>
          <a:blip r:embed="rId2"/>
          <a:stretch>
            <a:fillRect/>
          </a:stretch>
        </p:blipFill>
        <p:spPr>
          <a:xfrm>
            <a:off x="77274" y="136301"/>
            <a:ext cx="1959735" cy="2024130"/>
          </a:xfrm>
          <a:prstGeom prst="rect">
            <a:avLst/>
          </a:prstGeom>
        </p:spPr>
      </p:pic>
      <p:sp>
        <p:nvSpPr>
          <p:cNvPr id="7" name="Metin kutusu 6">
            <a:extLst>
              <a:ext uri="{FF2B5EF4-FFF2-40B4-BE49-F238E27FC236}">
                <a16:creationId xmlns:a16="http://schemas.microsoft.com/office/drawing/2014/main" xmlns="" id="{5CE45719-725E-B5EE-460A-1A340A05FE25}"/>
              </a:ext>
            </a:extLst>
          </p:cNvPr>
          <p:cNvSpPr txBox="1"/>
          <p:nvPr/>
        </p:nvSpPr>
        <p:spPr>
          <a:xfrm>
            <a:off x="982602" y="2786131"/>
            <a:ext cx="5661298" cy="2462213"/>
          </a:xfrm>
          <a:prstGeom prst="rect">
            <a:avLst/>
          </a:prstGeom>
          <a:noFill/>
        </p:spPr>
        <p:txBody>
          <a:bodyPr wrap="square">
            <a:spAutoFit/>
          </a:bodyPr>
          <a:lstStyle/>
          <a:p>
            <a:pPr algn="ctr"/>
            <a:r>
              <a:rPr lang="en-US" sz="2200" dirty="0"/>
              <a:t>After assigning a task to our robot, it will continue to follow the lane thanks to the Pixy 2 Camera on it, as long as it does not encounter any obstacles and does not carry out the loading / unloading operations. Pixy 2 is placed in a position where you can see the floor comfortably.</a:t>
            </a:r>
            <a:endParaRPr lang="tr-TR" sz="2200" dirty="0"/>
          </a:p>
        </p:txBody>
      </p:sp>
      <p:pic>
        <p:nvPicPr>
          <p:cNvPr id="6" name="Resim 5">
            <a:extLst>
              <a:ext uri="{FF2B5EF4-FFF2-40B4-BE49-F238E27FC236}">
                <a16:creationId xmlns:a16="http://schemas.microsoft.com/office/drawing/2014/main" xmlns="" id="{75C13CB2-F7C7-C7DB-09EA-AACEF42CF2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9675" y="2406375"/>
            <a:ext cx="2828925" cy="3817389"/>
          </a:xfrm>
          <a:prstGeom prst="rect">
            <a:avLst/>
          </a:prstGeom>
        </p:spPr>
      </p:pic>
    </p:spTree>
    <p:extLst>
      <p:ext uri="{BB962C8B-B14F-4D97-AF65-F5344CB8AC3E}">
        <p14:creationId xmlns:p14="http://schemas.microsoft.com/office/powerpoint/2010/main" val="93894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2FAA9291-D68A-19A6-F970-3C4F5457260B}"/>
              </a:ext>
            </a:extLst>
          </p:cNvPr>
          <p:cNvSpPr>
            <a:spLocks noGrp="1"/>
          </p:cNvSpPr>
          <p:nvPr>
            <p:ph type="title"/>
          </p:nvPr>
        </p:nvSpPr>
        <p:spPr>
          <a:xfrm>
            <a:off x="761999" y="762000"/>
            <a:ext cx="11097491" cy="1524000"/>
          </a:xfrm>
        </p:spPr>
        <p:txBody>
          <a:bodyPr>
            <a:normAutofit/>
          </a:bodyPr>
          <a:lstStyle/>
          <a:p>
            <a:r>
              <a:rPr lang="tr-TR" sz="4000" dirty="0"/>
              <a:t>              </a:t>
            </a:r>
            <a:r>
              <a:rPr lang="fi-FI" sz="4000" dirty="0"/>
              <a:t>Direction Determination with QR Code</a:t>
            </a:r>
            <a:endParaRPr lang="tr-TR" sz="4000" dirty="0"/>
          </a:p>
        </p:txBody>
      </p:sp>
      <p:sp>
        <p:nvSpPr>
          <p:cNvPr id="3" name="İçerik Yer Tutucusu 2">
            <a:extLst>
              <a:ext uri="{FF2B5EF4-FFF2-40B4-BE49-F238E27FC236}">
                <a16:creationId xmlns:a16="http://schemas.microsoft.com/office/drawing/2014/main" xmlns="" id="{FA365EC1-67A6-19E9-1555-B2A9C9B972BE}"/>
              </a:ext>
            </a:extLst>
          </p:cNvPr>
          <p:cNvSpPr>
            <a:spLocks noGrp="1"/>
          </p:cNvSpPr>
          <p:nvPr>
            <p:ph idx="1"/>
          </p:nvPr>
        </p:nvSpPr>
        <p:spPr>
          <a:xfrm>
            <a:off x="1274618" y="2494459"/>
            <a:ext cx="5874327" cy="3818083"/>
          </a:xfrm>
        </p:spPr>
        <p:txBody>
          <a:bodyPr>
            <a:normAutofit/>
          </a:bodyPr>
          <a:lstStyle/>
          <a:p>
            <a:pPr marL="0" indent="0" algn="ctr">
              <a:buNone/>
            </a:pPr>
            <a:r>
              <a:rPr lang="en-US" sz="2200" dirty="0"/>
              <a:t>Thanks to the Honeywell Solaris 7980, which we will position in front of our vehicle close to the ground, we will be able to read the data from the QR code. According to the data read, it will either continue straight or if an intersection is detected, it will proceed in the specified direction.</a:t>
            </a:r>
            <a:endParaRPr lang="tr-TR" sz="2200" dirty="0"/>
          </a:p>
        </p:txBody>
      </p:sp>
      <p:pic>
        <p:nvPicPr>
          <p:cNvPr id="4" name="Resim 10" descr="logo içeren bir resim&#10;&#10;Açıklama otomatik olarak oluşturuldu">
            <a:extLst>
              <a:ext uri="{FF2B5EF4-FFF2-40B4-BE49-F238E27FC236}">
                <a16:creationId xmlns:a16="http://schemas.microsoft.com/office/drawing/2014/main" xmlns="" id="{72D7EC80-65F4-D6B6-2615-84CDC34C321B}"/>
              </a:ext>
            </a:extLst>
          </p:cNvPr>
          <p:cNvPicPr>
            <a:picLocks noChangeAspect="1"/>
          </p:cNvPicPr>
          <p:nvPr/>
        </p:nvPicPr>
        <p:blipFill>
          <a:blip r:embed="rId2"/>
          <a:stretch>
            <a:fillRect/>
          </a:stretch>
        </p:blipFill>
        <p:spPr>
          <a:xfrm>
            <a:off x="77274" y="136301"/>
            <a:ext cx="1959735" cy="2024130"/>
          </a:xfrm>
          <a:prstGeom prst="rect">
            <a:avLst/>
          </a:prstGeom>
        </p:spPr>
      </p:pic>
      <p:sp>
        <p:nvSpPr>
          <p:cNvPr id="7" name="Alt Başlık 2">
            <a:extLst>
              <a:ext uri="{FF2B5EF4-FFF2-40B4-BE49-F238E27FC236}">
                <a16:creationId xmlns:a16="http://schemas.microsoft.com/office/drawing/2014/main" xmlns="" id="{5C1DF333-C974-9F1B-0F34-22B75A33B726}"/>
              </a:ext>
            </a:extLst>
          </p:cNvPr>
          <p:cNvSpPr txBox="1">
            <a:spLocks/>
          </p:cNvSpPr>
          <p:nvPr/>
        </p:nvSpPr>
        <p:spPr>
          <a:xfrm>
            <a:off x="4364912" y="5148998"/>
            <a:ext cx="5334000" cy="1524000"/>
          </a:xfrm>
          <a:prstGeom prst="rect">
            <a:avLst/>
          </a:prstGeom>
        </p:spPr>
        <p:txBody>
          <a:bodyPr vert="horz" lIns="91440" tIns="45720" rIns="91440" bIns="45720" rtlCol="0">
            <a:normAutofit/>
          </a:bodyPr>
          <a:lst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2400" dirty="0"/>
              <a:t>    </a:t>
            </a:r>
            <a:r>
              <a:rPr lang="tr-TR" sz="2400" dirty="0" err="1" smtClean="0">
                <a:solidFill>
                  <a:schemeClr val="bg1">
                    <a:lumMod val="95000"/>
                    <a:lumOff val="5000"/>
                    <a:alpha val="70000"/>
                  </a:schemeClr>
                </a:solidFill>
              </a:rPr>
              <a:t>System</a:t>
            </a:r>
            <a:r>
              <a:rPr lang="tr-TR" sz="2400" dirty="0" smtClean="0">
                <a:solidFill>
                  <a:schemeClr val="bg1">
                    <a:lumMod val="95000"/>
                    <a:lumOff val="5000"/>
                    <a:alpha val="70000"/>
                  </a:schemeClr>
                </a:solidFill>
              </a:rPr>
              <a:t> </a:t>
            </a:r>
            <a:r>
              <a:rPr lang="tr-TR" sz="2400" dirty="0" err="1" smtClean="0">
                <a:solidFill>
                  <a:schemeClr val="bg1">
                    <a:lumMod val="95000"/>
                    <a:lumOff val="5000"/>
                    <a:alpha val="70000"/>
                  </a:schemeClr>
                </a:solidFill>
              </a:rPr>
              <a:t>Used</a:t>
            </a:r>
            <a:r>
              <a:rPr lang="tr-TR" sz="2400" dirty="0" smtClean="0">
                <a:solidFill>
                  <a:schemeClr val="bg1">
                    <a:lumMod val="95000"/>
                    <a:lumOff val="5000"/>
                    <a:alpha val="70000"/>
                  </a:schemeClr>
                </a:solidFill>
              </a:rPr>
              <a:t>: </a:t>
            </a:r>
            <a:endParaRPr lang="tr-TR" sz="2400" dirty="0">
              <a:solidFill>
                <a:schemeClr val="bg1">
                  <a:lumMod val="95000"/>
                  <a:lumOff val="5000"/>
                  <a:alpha val="70000"/>
                </a:schemeClr>
              </a:solidFill>
            </a:endParaRPr>
          </a:p>
          <a:p>
            <a:pPr marL="0" indent="0" algn="ctr">
              <a:buNone/>
            </a:pPr>
            <a:r>
              <a:rPr lang="tr-TR" sz="2400" dirty="0" err="1">
                <a:solidFill>
                  <a:schemeClr val="bg1">
                    <a:lumMod val="95000"/>
                    <a:lumOff val="5000"/>
                    <a:alpha val="70000"/>
                  </a:schemeClr>
                </a:solidFill>
              </a:rPr>
              <a:t>Honeywell</a:t>
            </a:r>
            <a:r>
              <a:rPr lang="tr-TR" sz="2400" dirty="0">
                <a:solidFill>
                  <a:schemeClr val="bg1">
                    <a:lumMod val="95000"/>
                    <a:lumOff val="5000"/>
                    <a:alpha val="70000"/>
                  </a:schemeClr>
                </a:solidFill>
              </a:rPr>
              <a:t> Solaris 7980</a:t>
            </a:r>
          </a:p>
          <a:p>
            <a:endParaRPr lang="tr-TR" dirty="0"/>
          </a:p>
        </p:txBody>
      </p:sp>
      <p:pic>
        <p:nvPicPr>
          <p:cNvPr id="8" name="Resim 7">
            <a:extLst>
              <a:ext uri="{FF2B5EF4-FFF2-40B4-BE49-F238E27FC236}">
                <a16:creationId xmlns:a16="http://schemas.microsoft.com/office/drawing/2014/main" xmlns="" id="{68F6B217-22DE-399B-E2B7-7295A6C9944D}"/>
              </a:ext>
            </a:extLst>
          </p:cNvPr>
          <p:cNvPicPr>
            <a:picLocks noChangeAspect="1"/>
          </p:cNvPicPr>
          <p:nvPr/>
        </p:nvPicPr>
        <p:blipFill>
          <a:blip r:embed="rId3"/>
          <a:stretch>
            <a:fillRect/>
          </a:stretch>
        </p:blipFill>
        <p:spPr>
          <a:xfrm>
            <a:off x="8966810" y="2865242"/>
            <a:ext cx="2633411" cy="2633411"/>
          </a:xfrm>
          <a:prstGeom prst="rect">
            <a:avLst/>
          </a:prstGeom>
        </p:spPr>
      </p:pic>
    </p:spTree>
    <p:extLst>
      <p:ext uri="{BB962C8B-B14F-4D97-AF65-F5344CB8AC3E}">
        <p14:creationId xmlns:p14="http://schemas.microsoft.com/office/powerpoint/2010/main" val="2522953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59EAE74-8C79-D979-C2B8-BFDC8ED812C9}"/>
              </a:ext>
            </a:extLst>
          </p:cNvPr>
          <p:cNvSpPr>
            <a:spLocks noGrp="1"/>
          </p:cNvSpPr>
          <p:nvPr>
            <p:ph type="title"/>
          </p:nvPr>
        </p:nvSpPr>
        <p:spPr/>
        <p:txBody>
          <a:bodyPr/>
          <a:lstStyle/>
          <a:p>
            <a:pPr algn="ctr"/>
            <a:r>
              <a:rPr lang="tr-TR" dirty="0"/>
              <a:t> </a:t>
            </a:r>
            <a:r>
              <a:rPr lang="tr-TR" dirty="0" err="1"/>
              <a:t>Obstacle</a:t>
            </a:r>
            <a:r>
              <a:rPr lang="tr-TR" dirty="0"/>
              <a:t> </a:t>
            </a:r>
            <a:r>
              <a:rPr lang="tr-TR" dirty="0" err="1"/>
              <a:t>Avoidance</a:t>
            </a:r>
            <a:r>
              <a:rPr lang="tr-TR" dirty="0"/>
              <a:t> </a:t>
            </a:r>
            <a:r>
              <a:rPr lang="tr-TR" dirty="0" err="1"/>
              <a:t>Algorithm</a:t>
            </a:r>
            <a:endParaRPr lang="tr-TR" dirty="0"/>
          </a:p>
        </p:txBody>
      </p:sp>
      <p:pic>
        <p:nvPicPr>
          <p:cNvPr id="4" name="Resim 10" descr="logo içeren bir resim&#10;&#10;Açıklama otomatik olarak oluşturuldu">
            <a:extLst>
              <a:ext uri="{FF2B5EF4-FFF2-40B4-BE49-F238E27FC236}">
                <a16:creationId xmlns:a16="http://schemas.microsoft.com/office/drawing/2014/main" xmlns="" id="{76EC5C7B-C4CD-D9F8-10DC-89D69839B75E}"/>
              </a:ext>
            </a:extLst>
          </p:cNvPr>
          <p:cNvPicPr>
            <a:picLocks noChangeAspect="1"/>
          </p:cNvPicPr>
          <p:nvPr/>
        </p:nvPicPr>
        <p:blipFill>
          <a:blip r:embed="rId2"/>
          <a:stretch>
            <a:fillRect/>
          </a:stretch>
        </p:blipFill>
        <p:spPr>
          <a:xfrm>
            <a:off x="77274" y="136301"/>
            <a:ext cx="1959735" cy="2024130"/>
          </a:xfrm>
          <a:prstGeom prst="rect">
            <a:avLst/>
          </a:prstGeom>
        </p:spPr>
      </p:pic>
      <p:sp>
        <p:nvSpPr>
          <p:cNvPr id="9" name="Metin kutusu 8">
            <a:extLst>
              <a:ext uri="{FF2B5EF4-FFF2-40B4-BE49-F238E27FC236}">
                <a16:creationId xmlns:a16="http://schemas.microsoft.com/office/drawing/2014/main" xmlns="" id="{9380C1DB-3F97-3423-FC2D-F380D3DE1F68}"/>
              </a:ext>
            </a:extLst>
          </p:cNvPr>
          <p:cNvSpPr txBox="1"/>
          <p:nvPr/>
        </p:nvSpPr>
        <p:spPr>
          <a:xfrm>
            <a:off x="660644" y="2659195"/>
            <a:ext cx="6502157" cy="2462213"/>
          </a:xfrm>
          <a:prstGeom prst="rect">
            <a:avLst/>
          </a:prstGeom>
          <a:noFill/>
        </p:spPr>
        <p:txBody>
          <a:bodyPr wrap="square">
            <a:spAutoFit/>
          </a:bodyPr>
          <a:lstStyle/>
          <a:p>
            <a:pPr algn="ctr"/>
            <a:r>
              <a:rPr lang="en-US" sz="2200" dirty="0"/>
              <a:t>Obstacles are detected by the MB1013 ultrasonic sensor located in front of our vehicle. If obstacles are detected, our robot will signal and wait for the obstacle to be removed for 15 seconds. If the obstacle does not move from its current position, it will go around the obstacle and continue to follow the lane.</a:t>
            </a:r>
            <a:endParaRPr lang="tr-TR" sz="2200" dirty="0"/>
          </a:p>
        </p:txBody>
      </p:sp>
      <p:sp>
        <p:nvSpPr>
          <p:cNvPr id="14" name="Alt Başlık 2">
            <a:extLst>
              <a:ext uri="{FF2B5EF4-FFF2-40B4-BE49-F238E27FC236}">
                <a16:creationId xmlns:a16="http://schemas.microsoft.com/office/drawing/2014/main" xmlns="" id="{3C72D139-6B78-75D3-7B4A-ACBBDA0BE6FC}"/>
              </a:ext>
            </a:extLst>
          </p:cNvPr>
          <p:cNvSpPr txBox="1">
            <a:spLocks/>
          </p:cNvSpPr>
          <p:nvPr/>
        </p:nvSpPr>
        <p:spPr>
          <a:xfrm>
            <a:off x="3262746" y="5259953"/>
            <a:ext cx="5334000" cy="1524000"/>
          </a:xfrm>
          <a:prstGeom prst="rect">
            <a:avLst/>
          </a:prstGeom>
        </p:spPr>
        <p:txBody>
          <a:bodyPr vert="horz" lIns="91440" tIns="45720" rIns="91440" bIns="45720" rtlCol="0">
            <a:normAutofit/>
          </a:bodyPr>
          <a:lstStyle>
            <a:lvl1pPr marL="228600" indent="-228600" algn="l" defTabSz="914400" rtl="0" eaLnBrk="1" latinLnBrk="0" hangingPunct="1">
              <a:lnSpc>
                <a:spcPct val="125000"/>
              </a:lnSpc>
              <a:spcBef>
                <a:spcPts val="1000"/>
              </a:spcBef>
              <a:buFont typeface="Arial" panose="020B0604020202020204" pitchFamily="34" charset="0"/>
              <a:buChar char="•"/>
              <a:defRPr sz="2800" kern="1200">
                <a:solidFill>
                  <a:schemeClr val="tx1">
                    <a:alpha val="70000"/>
                  </a:schemeClr>
                </a:solidFill>
                <a:latin typeface="+mn-lt"/>
                <a:ea typeface="+mn-ea"/>
                <a:cs typeface="+mn-cs"/>
              </a:defRPr>
            </a:lvl1pPr>
            <a:lvl2pPr marL="685800" indent="-228600" algn="l" defTabSz="914400" rtl="0" eaLnBrk="1" latinLnBrk="0" hangingPunct="1">
              <a:lnSpc>
                <a:spcPct val="125000"/>
              </a:lnSpc>
              <a:spcBef>
                <a:spcPts val="500"/>
              </a:spcBef>
              <a:buFont typeface="Arial" panose="020B0604020202020204" pitchFamily="34" charset="0"/>
              <a:buChar char="•"/>
              <a:defRPr sz="2400" kern="1200">
                <a:solidFill>
                  <a:schemeClr val="tx1">
                    <a:alpha val="70000"/>
                  </a:schemeClr>
                </a:solidFill>
                <a:latin typeface="+mn-lt"/>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2000" kern="1200">
                <a:solidFill>
                  <a:schemeClr val="tx1">
                    <a:alpha val="70000"/>
                  </a:schemeClr>
                </a:solidFill>
                <a:latin typeface="+mn-lt"/>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18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tr-TR" sz="2400" dirty="0">
                <a:solidFill>
                  <a:schemeClr val="bg1">
                    <a:lumMod val="95000"/>
                    <a:lumOff val="5000"/>
                    <a:alpha val="70000"/>
                  </a:schemeClr>
                </a:solidFill>
              </a:rPr>
              <a:t>        </a:t>
            </a:r>
            <a:r>
              <a:rPr lang="tr-TR" sz="2400" dirty="0" err="1" smtClean="0">
                <a:solidFill>
                  <a:schemeClr val="bg1">
                    <a:lumMod val="95000"/>
                    <a:lumOff val="5000"/>
                    <a:alpha val="70000"/>
                  </a:schemeClr>
                </a:solidFill>
              </a:rPr>
              <a:t>System</a:t>
            </a:r>
            <a:r>
              <a:rPr lang="tr-TR" sz="2400" dirty="0" smtClean="0">
                <a:solidFill>
                  <a:schemeClr val="bg1">
                    <a:lumMod val="95000"/>
                    <a:lumOff val="5000"/>
                    <a:alpha val="70000"/>
                  </a:schemeClr>
                </a:solidFill>
              </a:rPr>
              <a:t> </a:t>
            </a:r>
            <a:r>
              <a:rPr lang="tr-TR" sz="2400" dirty="0" err="1" smtClean="0">
                <a:solidFill>
                  <a:schemeClr val="bg1">
                    <a:lumMod val="95000"/>
                    <a:lumOff val="5000"/>
                    <a:alpha val="70000"/>
                  </a:schemeClr>
                </a:solidFill>
              </a:rPr>
              <a:t>Used</a:t>
            </a:r>
            <a:r>
              <a:rPr lang="tr-TR" sz="2400" dirty="0" smtClean="0">
                <a:solidFill>
                  <a:schemeClr val="bg1">
                    <a:lumMod val="95000"/>
                    <a:lumOff val="5000"/>
                    <a:alpha val="70000"/>
                  </a:schemeClr>
                </a:solidFill>
              </a:rPr>
              <a:t>: </a:t>
            </a:r>
            <a:endParaRPr lang="tr-TR" sz="2400" dirty="0">
              <a:solidFill>
                <a:schemeClr val="bg1">
                  <a:lumMod val="95000"/>
                  <a:lumOff val="5000"/>
                  <a:alpha val="70000"/>
                </a:schemeClr>
              </a:solidFill>
            </a:endParaRPr>
          </a:p>
          <a:p>
            <a:pPr marL="0" indent="0" algn="ctr">
              <a:buNone/>
            </a:pPr>
            <a:r>
              <a:rPr lang="tr-TR" sz="2400" dirty="0">
                <a:solidFill>
                  <a:schemeClr val="bg1">
                    <a:lumMod val="95000"/>
                    <a:lumOff val="5000"/>
                    <a:alpha val="70000"/>
                  </a:schemeClr>
                </a:solidFill>
              </a:rPr>
              <a:t>MB1013 </a:t>
            </a:r>
            <a:r>
              <a:rPr lang="tr-TR" sz="2400" dirty="0" err="1">
                <a:solidFill>
                  <a:schemeClr val="bg1">
                    <a:lumMod val="95000"/>
                    <a:lumOff val="5000"/>
                    <a:alpha val="70000"/>
                  </a:schemeClr>
                </a:solidFill>
              </a:rPr>
              <a:t>Ultrasonik</a:t>
            </a:r>
            <a:r>
              <a:rPr lang="tr-TR" sz="2400" dirty="0">
                <a:solidFill>
                  <a:schemeClr val="bg1">
                    <a:lumMod val="95000"/>
                    <a:lumOff val="5000"/>
                    <a:alpha val="70000"/>
                  </a:schemeClr>
                </a:solidFill>
              </a:rPr>
              <a:t> </a:t>
            </a:r>
            <a:r>
              <a:rPr lang="tr-TR" sz="2400" dirty="0" smtClean="0">
                <a:solidFill>
                  <a:schemeClr val="bg1">
                    <a:lumMod val="95000"/>
                    <a:lumOff val="5000"/>
                    <a:alpha val="70000"/>
                  </a:schemeClr>
                </a:solidFill>
              </a:rPr>
              <a:t>Sensor</a:t>
            </a:r>
            <a:endParaRPr lang="tr-TR" dirty="0">
              <a:solidFill>
                <a:schemeClr val="bg1">
                  <a:lumMod val="95000"/>
                  <a:lumOff val="5000"/>
                  <a:alpha val="70000"/>
                </a:schemeClr>
              </a:solidFill>
            </a:endParaRPr>
          </a:p>
        </p:txBody>
      </p:sp>
      <p:pic>
        <p:nvPicPr>
          <p:cNvPr id="16" name="Resim 15">
            <a:extLst>
              <a:ext uri="{FF2B5EF4-FFF2-40B4-BE49-F238E27FC236}">
                <a16:creationId xmlns:a16="http://schemas.microsoft.com/office/drawing/2014/main" xmlns="" id="{DF684C5D-ED90-E754-B04A-F311DD9A16FD}"/>
              </a:ext>
            </a:extLst>
          </p:cNvPr>
          <p:cNvPicPr>
            <a:picLocks noChangeAspect="1"/>
          </p:cNvPicPr>
          <p:nvPr/>
        </p:nvPicPr>
        <p:blipFill>
          <a:blip r:embed="rId3"/>
          <a:stretch>
            <a:fillRect/>
          </a:stretch>
        </p:blipFill>
        <p:spPr>
          <a:xfrm>
            <a:off x="8373250" y="2659195"/>
            <a:ext cx="3671455" cy="3671455"/>
          </a:xfrm>
          <a:prstGeom prst="rect">
            <a:avLst/>
          </a:prstGeom>
        </p:spPr>
      </p:pic>
    </p:spTree>
    <p:extLst>
      <p:ext uri="{BB962C8B-B14F-4D97-AF65-F5344CB8AC3E}">
        <p14:creationId xmlns:p14="http://schemas.microsoft.com/office/powerpoint/2010/main" val="236896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xmlns="" id="{584068A5-3BC6-4585-20A5-753AB895F7B3}"/>
              </a:ext>
            </a:extLst>
          </p:cNvPr>
          <p:cNvSpPr txBox="1"/>
          <p:nvPr/>
        </p:nvSpPr>
        <p:spPr>
          <a:xfrm>
            <a:off x="1478280" y="2537460"/>
            <a:ext cx="8961120" cy="1754326"/>
          </a:xfrm>
          <a:prstGeom prst="rect">
            <a:avLst/>
          </a:prstGeom>
          <a:noFill/>
        </p:spPr>
        <p:txBody>
          <a:bodyPr wrap="square" rtlCol="0">
            <a:spAutoFit/>
          </a:bodyPr>
          <a:lstStyle/>
          <a:p>
            <a:pPr algn="ctr"/>
            <a:r>
              <a:rPr lang="tr-TR" sz="5400" b="1" dirty="0"/>
              <a:t> </a:t>
            </a:r>
            <a:r>
              <a:rPr lang="tr-TR" sz="5400" b="1" dirty="0" smtClean="0"/>
              <a:t>THANK YOU FOR LISTENING TO ME </a:t>
            </a:r>
            <a:endParaRPr lang="tr-TR" sz="5400" b="1" dirty="0"/>
          </a:p>
        </p:txBody>
      </p:sp>
    </p:spTree>
    <p:extLst>
      <p:ext uri="{BB962C8B-B14F-4D97-AF65-F5344CB8AC3E}">
        <p14:creationId xmlns:p14="http://schemas.microsoft.com/office/powerpoint/2010/main" val="4050846357"/>
      </p:ext>
    </p:extLst>
  </p:cSld>
  <p:clrMapOvr>
    <a:masterClrMapping/>
  </p:clrMapOvr>
</p:sld>
</file>

<file path=ppt/theme/theme1.xml><?xml version="1.0" encoding="utf-8"?>
<a:theme xmlns:a="http://schemas.openxmlformats.org/drawingml/2006/main" name="PebbleVTI">
  <a:themeElements>
    <a:clrScheme name="Blush 3">
      <a:dk1>
        <a:sysClr val="windowText" lastClr="000000"/>
      </a:dk1>
      <a:lt1>
        <a:sysClr val="window" lastClr="FFFFFF"/>
      </a:lt1>
      <a:dk2>
        <a:srgbClr val="B15E4E"/>
      </a:dk2>
      <a:lt2>
        <a:srgbClr val="FFFFFF"/>
      </a:lt2>
      <a:accent1>
        <a:srgbClr val="C5B096"/>
      </a:accent1>
      <a:accent2>
        <a:srgbClr val="ECA855"/>
      </a:accent2>
      <a:accent3>
        <a:srgbClr val="9BBFB0"/>
      </a:accent3>
      <a:accent4>
        <a:srgbClr val="A9AEA7"/>
      </a:accent4>
      <a:accent5>
        <a:srgbClr val="6A787C"/>
      </a:accent5>
      <a:accent6>
        <a:srgbClr val="3B4345"/>
      </a:accent6>
      <a:hlink>
        <a:srgbClr val="ECA855"/>
      </a:hlink>
      <a:folHlink>
        <a:srgbClr val="6A392F"/>
      </a:folHlink>
    </a:clrScheme>
    <a:fontScheme name="Custom 4">
      <a:majorFont>
        <a:latin typeface="Sitka Subhead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bbleVTI" id="{8B4DB91D-6BB4-4BA3-973A-733D3AF2680E}" vid="{9A19CF0D-2077-4BF4-BAA5-86934C336D59}"/>
    </a:ext>
  </a:extLst>
</a:theme>
</file>

<file path=docProps/app.xml><?xml version="1.0" encoding="utf-8"?>
<Properties xmlns="http://schemas.openxmlformats.org/officeDocument/2006/extended-properties" xmlns:vt="http://schemas.openxmlformats.org/officeDocument/2006/docPropsVTypes">
  <TotalTime>615</TotalTime>
  <Words>472</Words>
  <Application>Microsoft Office PowerPoint</Application>
  <PresentationFormat>Geniş ekran</PresentationFormat>
  <Paragraphs>33</Paragraphs>
  <Slides>11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11</vt:i4>
      </vt:variant>
    </vt:vector>
  </HeadingPairs>
  <TitlesOfParts>
    <vt:vector size="16" baseType="lpstr">
      <vt:lpstr>Arial</vt:lpstr>
      <vt:lpstr>Avenir Next LT Pro</vt:lpstr>
      <vt:lpstr>Avenir Next LT Pro Light</vt:lpstr>
      <vt:lpstr>Sitka Subheading</vt:lpstr>
      <vt:lpstr>PebbleVTI</vt:lpstr>
      <vt:lpstr>GFL ROBOTİCS</vt:lpstr>
      <vt:lpstr>           GFL ROBOTICS AND ITS MISSION</vt:lpstr>
      <vt:lpstr>PowerPoint Sunusu</vt:lpstr>
      <vt:lpstr>THE PROJECT SUMMARY</vt:lpstr>
      <vt:lpstr>             JUSTIFICATION OF THE PROJECT</vt:lpstr>
      <vt:lpstr>              REQUIREMENTS OF THE PROJECT</vt:lpstr>
      <vt:lpstr>      ALGORITHM AND SYSTEM ARCHITECTURE</vt:lpstr>
      <vt:lpstr>Lane Tracking</vt:lpstr>
      <vt:lpstr>              Direction Determination with QR Code</vt:lpstr>
      <vt:lpstr> Obstacle Avoidance Algorithm</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Excalibur</dc:creator>
  <cp:lastModifiedBy>kou</cp:lastModifiedBy>
  <cp:revision>545</cp:revision>
  <dcterms:created xsi:type="dcterms:W3CDTF">2023-04-17T17:31:08Z</dcterms:created>
  <dcterms:modified xsi:type="dcterms:W3CDTF">2023-06-07T22:34:10Z</dcterms:modified>
</cp:coreProperties>
</file>