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7" r:id="rId2"/>
    <p:sldId id="259" r:id="rId3"/>
    <p:sldId id="260" r:id="rId4"/>
    <p:sldId id="261" r:id="rId5"/>
    <p:sldId id="262" r:id="rId6"/>
    <p:sldId id="263" r:id="rId7"/>
    <p:sldId id="264" r:id="rId8"/>
    <p:sldId id="265" r:id="rId9"/>
    <p:sldId id="266" r:id="rId10"/>
    <p:sldId id="267" r:id="rId11"/>
    <p:sldId id="268" r:id="rId12"/>
    <p:sldId id="270" r:id="rId13"/>
    <p:sldId id="271" r:id="rId14"/>
    <p:sldId id="272" r:id="rId15"/>
    <p:sldId id="273" r:id="rId16"/>
    <p:sldId id="276" r:id="rId17"/>
    <p:sldId id="274" r:id="rId18"/>
    <p:sldId id="275" r:id="rId19"/>
    <p:sldId id="278" r:id="rId20"/>
    <p:sldId id="277" r:id="rId21"/>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F9E8"/>
    <a:srgbClr val="FDE7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9" d="100"/>
          <a:sy n="89" d="100"/>
        </p:scale>
        <p:origin x="466"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E1D1FD0B-8A97-4727-88E0-F37E0CBD8823}" type="datetimeFigureOut">
              <a:rPr lang="tr-TR" smtClean="0"/>
              <a:t>8.06.2023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39217723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1D1FD0B-8A97-4727-88E0-F37E0CBD8823}" type="datetimeFigureOut">
              <a:rPr lang="tr-TR" smtClean="0"/>
              <a:t>8.06.2023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2471513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E1D1FD0B-8A97-4727-88E0-F37E0CBD8823}" type="datetimeFigureOut">
              <a:rPr lang="tr-TR" smtClean="0"/>
              <a:t>8.06.2023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3473733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E1D1FD0B-8A97-4727-88E0-F37E0CBD8823}" type="datetimeFigureOut">
              <a:rPr lang="tr-TR" smtClean="0"/>
              <a:t>8.06.2023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3752809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839788" y="2505075"/>
            <a:ext cx="5157787"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72200" y="2505075"/>
            <a:ext cx="5183188" cy="36845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E1D1FD0B-8A97-4727-88E0-F37E0CBD8823}" type="datetimeFigureOut">
              <a:rPr lang="tr-TR" smtClean="0"/>
              <a:t>8.06.2023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5571492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E1D1FD0B-8A97-4727-88E0-F37E0CBD8823}" type="datetimeFigureOut">
              <a:rPr lang="tr-TR" smtClean="0"/>
              <a:t>8.06.2023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15976188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D1FD0B-8A97-4727-88E0-F37E0CBD8823}" type="datetimeFigureOut">
              <a:rPr lang="tr-TR" smtClean="0"/>
              <a:t>8.06.2023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840355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1D1FD0B-8A97-4727-88E0-F37E0CBD8823}" type="datetimeFigureOut">
              <a:rPr lang="tr-TR" smtClean="0"/>
              <a:t>8.06.2023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4027839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E1D1FD0B-8A97-4727-88E0-F37E0CBD8823}" type="datetimeFigureOut">
              <a:rPr lang="tr-TR" smtClean="0"/>
              <a:t>8.06.2023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2356187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1D1FD0B-8A97-4727-88E0-F37E0CBD8823}" type="datetimeFigureOut">
              <a:rPr lang="tr-TR" smtClean="0"/>
              <a:t>8.06.2023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887984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E1D1FD0B-8A97-4727-88E0-F37E0CBD8823}" type="datetimeFigureOut">
              <a:rPr lang="tr-TR" smtClean="0"/>
              <a:t>8.06.2023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271B9F5D-A629-49F2-B01A-60A8D899350E}" type="slidenum">
              <a:rPr lang="tr-TR" smtClean="0"/>
              <a:t>‹#›</a:t>
            </a:fld>
            <a:endParaRPr lang="tr-TR"/>
          </a:p>
        </p:txBody>
      </p:sp>
    </p:spTree>
    <p:extLst>
      <p:ext uri="{BB962C8B-B14F-4D97-AF65-F5344CB8AC3E}">
        <p14:creationId xmlns:p14="http://schemas.microsoft.com/office/powerpoint/2010/main" val="13764705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D1FD0B-8A97-4727-88E0-F37E0CBD8823}" type="datetimeFigureOut">
              <a:rPr lang="tr-TR" smtClean="0"/>
              <a:t>8.06.2023</a:t>
            </a:fld>
            <a:endParaRPr lang="tr-T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1B9F5D-A629-49F2-B01A-60A8D899350E}" type="slidenum">
              <a:rPr lang="tr-TR" smtClean="0"/>
              <a:t>‹#›</a:t>
            </a:fld>
            <a:endParaRPr lang="tr-TR"/>
          </a:p>
        </p:txBody>
      </p:sp>
    </p:spTree>
    <p:extLst>
      <p:ext uri="{BB962C8B-B14F-4D97-AF65-F5344CB8AC3E}">
        <p14:creationId xmlns:p14="http://schemas.microsoft.com/office/powerpoint/2010/main" val="2784656979"/>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1517300" y="365125"/>
            <a:ext cx="10470383" cy="6015578"/>
          </a:xfrm>
        </p:spPr>
        <p:txBody>
          <a:bodyPr>
            <a:normAutofit/>
          </a:bodyPr>
          <a:lstStyle/>
          <a:p>
            <a:r>
              <a:rPr lang="en-US" sz="4800" b="1" dirty="0" smtClean="0">
                <a:effectLst>
                  <a:outerShdw blurRad="38100" dist="38100" dir="2700000" algn="tl">
                    <a:srgbClr val="000000">
                      <a:alpha val="43137"/>
                    </a:srgbClr>
                  </a:outerShdw>
                </a:effectLst>
              </a:rPr>
              <a:t>HISTORY OF ROBOTICS IN THE WORLD</a:t>
            </a:r>
            <a:endParaRPr lang="tr-TR" sz="4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749642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199" y="472273"/>
            <a:ext cx="10576727" cy="5704690"/>
          </a:xfrm>
        </p:spPr>
        <p:txBody>
          <a:bodyPr>
            <a:normAutofit/>
          </a:bodyPr>
          <a:lstStyle/>
          <a:p>
            <a:endParaRPr lang="en-US" dirty="0" smtClean="0"/>
          </a:p>
          <a:p>
            <a:r>
              <a:rPr lang="en-US" dirty="0" smtClean="0"/>
              <a:t>The history of robotics dates back to 350 BC, when </a:t>
            </a:r>
            <a:r>
              <a:rPr lang="en-US" dirty="0" err="1" smtClean="0"/>
              <a:t>Archytas</a:t>
            </a:r>
            <a:r>
              <a:rPr lang="en-US" dirty="0" smtClean="0"/>
              <a:t>, a brilliant Greek mathematician, managed to build a mechanical bird that used steam to move itself. This was the first documented human attempt to build an automaton.</a:t>
            </a:r>
          </a:p>
          <a:p>
            <a:r>
              <a:rPr lang="en-US" dirty="0" smtClean="0"/>
              <a:t>The first use of the word "robot" appeared in a play about mechanical men, built to work on factory assembly lines, rebelling against their human masters. These machines in RUR (Rossum's Universal Robots), written by Czech playwright Karl Capek in 1921, were named after the Czech word for slave</a:t>
            </a:r>
          </a:p>
          <a:p>
            <a:r>
              <a:rPr lang="en-US" dirty="0" smtClean="0"/>
              <a:t>The word "robotics" was also invented by a writer. The Russian-born American science fiction writer Isaac Asimov first used the word in 1942 in his short story "Runabout". </a:t>
            </a:r>
          </a:p>
          <a:p>
            <a:pPr marL="0" indent="0">
              <a:buNone/>
            </a:pPr>
            <a:endParaRPr lang="en-US" dirty="0" smtClean="0"/>
          </a:p>
          <a:p>
            <a:endParaRPr lang="tr-TR" dirty="0"/>
          </a:p>
        </p:txBody>
      </p:sp>
    </p:spTree>
    <p:extLst>
      <p:ext uri="{BB962C8B-B14F-4D97-AF65-F5344CB8AC3E}">
        <p14:creationId xmlns:p14="http://schemas.microsoft.com/office/powerpoint/2010/main" val="5537611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8199" y="592853"/>
            <a:ext cx="10737501" cy="5584110"/>
          </a:xfrm>
        </p:spPr>
        <p:txBody>
          <a:bodyPr>
            <a:normAutofit fontScale="92500" lnSpcReduction="20000"/>
          </a:bodyPr>
          <a:lstStyle/>
          <a:p>
            <a:pPr marL="0" indent="0">
              <a:buNone/>
            </a:pPr>
            <a:r>
              <a:rPr lang="en-US" dirty="0" smtClean="0"/>
              <a:t>Asimov also proposed three "Laws of Robotics" that his robots and the sci-fi robotic characters of many other stories follow: </a:t>
            </a:r>
          </a:p>
          <a:p>
            <a:pPr marL="0" indent="0">
              <a:buNone/>
            </a:pPr>
            <a:r>
              <a:rPr lang="en-US" dirty="0" smtClean="0"/>
              <a:t> </a:t>
            </a:r>
            <a:endParaRPr lang="tr-TR" dirty="0"/>
          </a:p>
          <a:p>
            <a:pPr marL="0" indent="0">
              <a:buNone/>
            </a:pPr>
            <a:r>
              <a:rPr lang="en-US" dirty="0" smtClean="0"/>
              <a:t>Law One </a:t>
            </a:r>
          </a:p>
          <a:p>
            <a:pPr marL="0" indent="0">
              <a:buNone/>
            </a:pPr>
            <a:r>
              <a:rPr lang="en-US" dirty="0" smtClean="0"/>
              <a:t>        A robot cannot injure a human being or allow a human being to be harmed by remaining inactive. </a:t>
            </a:r>
          </a:p>
          <a:p>
            <a:pPr marL="0" indent="0">
              <a:buNone/>
            </a:pPr>
            <a:r>
              <a:rPr lang="en-US" dirty="0" smtClean="0"/>
              <a:t> </a:t>
            </a:r>
          </a:p>
          <a:p>
            <a:pPr marL="0" indent="0">
              <a:buNone/>
            </a:pPr>
            <a:r>
              <a:rPr lang="en-US" dirty="0" smtClean="0"/>
              <a:t>Second Law </a:t>
            </a:r>
          </a:p>
          <a:p>
            <a:pPr marL="0" indent="0">
              <a:buNone/>
            </a:pPr>
            <a:r>
              <a:rPr lang="en-US" dirty="0" smtClean="0"/>
              <a:t>        A robot must obey the commands given to it by humans, as long as they do not contradict the First Law. </a:t>
            </a:r>
            <a:endParaRPr lang="tr-TR" dirty="0" smtClean="0"/>
          </a:p>
          <a:p>
            <a:pPr marL="0" indent="0">
              <a:buNone/>
            </a:pPr>
            <a:endParaRPr lang="en-US" dirty="0" smtClean="0"/>
          </a:p>
          <a:p>
            <a:pPr marL="0" indent="0">
              <a:buNone/>
            </a:pPr>
            <a:r>
              <a:rPr lang="en-US" dirty="0" smtClean="0"/>
              <a:t>Third Law </a:t>
            </a:r>
          </a:p>
          <a:p>
            <a:pPr marL="0" indent="0">
              <a:buNone/>
            </a:pPr>
            <a:r>
              <a:rPr lang="en-US" dirty="0" smtClean="0"/>
              <a:t>        A robot must preserve its own existence as long as it does not contradict the First and Second Laws.</a:t>
            </a:r>
          </a:p>
          <a:p>
            <a:endParaRPr lang="tr-TR" dirty="0"/>
          </a:p>
        </p:txBody>
      </p:sp>
    </p:spTree>
    <p:extLst>
      <p:ext uri="{BB962C8B-B14F-4D97-AF65-F5344CB8AC3E}">
        <p14:creationId xmlns:p14="http://schemas.microsoft.com/office/powerpoint/2010/main" val="29387235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İçerik Yer Tutucusu 5"/>
          <p:cNvPicPr>
            <a:picLocks noGrp="1" noChangeAspect="1"/>
          </p:cNvPicPr>
          <p:nvPr>
            <p:ph idx="1"/>
          </p:nvPr>
        </p:nvPicPr>
        <p:blipFill rotWithShape="1">
          <a:blip r:embed="rId2"/>
          <a:srcRect r="1747"/>
          <a:stretch/>
        </p:blipFill>
        <p:spPr>
          <a:xfrm>
            <a:off x="1636520" y="127453"/>
            <a:ext cx="8639188" cy="6655184"/>
          </a:xfrm>
          <a:prstGeom prst="rect">
            <a:avLst/>
          </a:prstGeom>
        </p:spPr>
      </p:pic>
    </p:spTree>
    <p:extLst>
      <p:ext uri="{BB962C8B-B14F-4D97-AF65-F5344CB8AC3E}">
        <p14:creationId xmlns:p14="http://schemas.microsoft.com/office/powerpoint/2010/main" val="3709672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srcRect l="723" t="48638" r="2612" b="4129"/>
          <a:stretch/>
        </p:blipFill>
        <p:spPr>
          <a:xfrm>
            <a:off x="1637882" y="0"/>
            <a:ext cx="8184868" cy="6858000"/>
          </a:xfrm>
          <a:prstGeom prst="rect">
            <a:avLst/>
          </a:prstGeom>
        </p:spPr>
      </p:pic>
    </p:spTree>
    <p:extLst>
      <p:ext uri="{BB962C8B-B14F-4D97-AF65-F5344CB8AC3E}">
        <p14:creationId xmlns:p14="http://schemas.microsoft.com/office/powerpoint/2010/main" val="5069316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77426" y="241160"/>
            <a:ext cx="10164745" cy="6616839"/>
          </a:xfrm>
        </p:spPr>
        <p:txBody>
          <a:bodyPr/>
          <a:lstStyle/>
          <a:p>
            <a:r>
              <a:rPr lang="tr-TR" dirty="0" smtClean="0"/>
              <a:t>                   </a:t>
            </a:r>
            <a:r>
              <a:rPr lang="tr-TR" sz="4800" b="1" dirty="0" smtClean="0">
                <a:effectLst>
                  <a:outerShdw blurRad="38100" dist="38100" dir="2700000" algn="tl">
                    <a:srgbClr val="000000">
                      <a:alpha val="43137"/>
                    </a:srgbClr>
                  </a:outerShdw>
                </a:effectLst>
              </a:rPr>
              <a:t>ROBOTICS IN TURKEY</a:t>
            </a:r>
            <a:endParaRPr lang="tr-TR" sz="48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13753648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4" name="İçerik Yer Tutucusu 3"/>
          <p:cNvPicPr>
            <a:picLocks noGrp="1" noChangeAspect="1"/>
          </p:cNvPicPr>
          <p:nvPr>
            <p:ph idx="1"/>
          </p:nvPr>
        </p:nvPicPr>
        <p:blipFill rotWithShape="1">
          <a:blip r:embed="rId2"/>
          <a:srcRect t="13178" b="29556"/>
          <a:stretch/>
        </p:blipFill>
        <p:spPr>
          <a:xfrm>
            <a:off x="301450" y="599007"/>
            <a:ext cx="4839639" cy="2783393"/>
          </a:xfrm>
          <a:prstGeom prst="rect">
            <a:avLst/>
          </a:prstGeom>
        </p:spPr>
      </p:pic>
      <p:sp>
        <p:nvSpPr>
          <p:cNvPr id="5" name="Dikdörtgen 4"/>
          <p:cNvSpPr/>
          <p:nvPr/>
        </p:nvSpPr>
        <p:spPr>
          <a:xfrm>
            <a:off x="5566788" y="713432"/>
            <a:ext cx="6260122" cy="2554545"/>
          </a:xfrm>
          <a:prstGeom prst="rect">
            <a:avLst/>
          </a:prstGeom>
        </p:spPr>
        <p:txBody>
          <a:bodyPr wrap="square">
            <a:spAutoFit/>
          </a:bodyPr>
          <a:lstStyle/>
          <a:p>
            <a:r>
              <a:rPr lang="en-US" sz="3200" dirty="0" smtClean="0"/>
              <a:t>Provider of collaborative robotic automation for industries. It offers solutions for building, configuring, and testing robots. These robots are used for production in factories. </a:t>
            </a:r>
            <a:endParaRPr lang="tr-TR" sz="3200" dirty="0"/>
          </a:p>
        </p:txBody>
      </p:sp>
      <p:sp>
        <p:nvSpPr>
          <p:cNvPr id="6" name="Dikdörtgen 5"/>
          <p:cNvSpPr/>
          <p:nvPr/>
        </p:nvSpPr>
        <p:spPr>
          <a:xfrm>
            <a:off x="494563" y="3849413"/>
            <a:ext cx="5966527" cy="2062103"/>
          </a:xfrm>
          <a:prstGeom prst="rect">
            <a:avLst/>
          </a:prstGeom>
        </p:spPr>
        <p:txBody>
          <a:bodyPr wrap="square">
            <a:spAutoFit/>
          </a:bodyPr>
          <a:lstStyle/>
          <a:p>
            <a:r>
              <a:rPr lang="en-US" sz="3200" b="1" dirty="0" smtClean="0">
                <a:solidFill>
                  <a:schemeClr val="accent4">
                    <a:lumMod val="50000"/>
                  </a:schemeClr>
                </a:solidFill>
              </a:rPr>
              <a:t>Company Overview </a:t>
            </a:r>
            <a:endParaRPr lang="tr-TR" sz="3200" b="1" dirty="0" smtClean="0">
              <a:solidFill>
                <a:schemeClr val="accent4">
                  <a:lumMod val="50000"/>
                </a:schemeClr>
              </a:solidFill>
            </a:endParaRPr>
          </a:p>
          <a:p>
            <a:r>
              <a:rPr lang="en-US" sz="3200" b="1" dirty="0" smtClean="0"/>
              <a:t> </a:t>
            </a:r>
            <a:r>
              <a:rPr lang="tr-TR" sz="3200" b="1" dirty="0" smtClean="0"/>
              <a:t> </a:t>
            </a:r>
          </a:p>
          <a:p>
            <a:r>
              <a:rPr lang="en-US" sz="3200" dirty="0" smtClean="0"/>
              <a:t>Founded Year</a:t>
            </a:r>
            <a:r>
              <a:rPr lang="tr-TR" sz="3200" dirty="0" smtClean="0"/>
              <a:t>  </a:t>
            </a:r>
            <a:r>
              <a:rPr lang="en-US" sz="3200" dirty="0" smtClean="0"/>
              <a:t> </a:t>
            </a:r>
            <a:r>
              <a:rPr lang="en-US" sz="3200" dirty="0" smtClean="0">
                <a:solidFill>
                  <a:srgbClr val="C00000"/>
                </a:solidFill>
              </a:rPr>
              <a:t>2015 </a:t>
            </a:r>
            <a:endParaRPr lang="tr-TR" sz="3200" dirty="0" smtClean="0">
              <a:solidFill>
                <a:srgbClr val="C00000"/>
              </a:solidFill>
            </a:endParaRPr>
          </a:p>
          <a:p>
            <a:r>
              <a:rPr lang="en-US" sz="3200" dirty="0" err="1" smtClean="0"/>
              <a:t>Locatio</a:t>
            </a:r>
            <a:r>
              <a:rPr lang="tr-TR" sz="3200" dirty="0" smtClean="0"/>
              <a:t>n </a:t>
            </a:r>
            <a:r>
              <a:rPr lang="en-US" sz="3200" dirty="0" err="1" smtClean="0">
                <a:solidFill>
                  <a:srgbClr val="C00000"/>
                </a:solidFill>
              </a:rPr>
              <a:t>Cayirova</a:t>
            </a:r>
            <a:r>
              <a:rPr lang="tr-TR" sz="3200" dirty="0" smtClean="0">
                <a:solidFill>
                  <a:srgbClr val="C00000"/>
                </a:solidFill>
              </a:rPr>
              <a:t> </a:t>
            </a:r>
            <a:r>
              <a:rPr lang="en-US" sz="3200" dirty="0" smtClean="0">
                <a:solidFill>
                  <a:srgbClr val="C00000"/>
                </a:solidFill>
              </a:rPr>
              <a:t>(Turkey)</a:t>
            </a:r>
            <a:endParaRPr lang="tr-TR" sz="3200" dirty="0">
              <a:solidFill>
                <a:srgbClr val="C00000"/>
              </a:solidFill>
            </a:endParaRPr>
          </a:p>
        </p:txBody>
      </p:sp>
    </p:spTree>
    <p:extLst>
      <p:ext uri="{BB962C8B-B14F-4D97-AF65-F5344CB8AC3E}">
        <p14:creationId xmlns:p14="http://schemas.microsoft.com/office/powerpoint/2010/main" val="20096768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a:blip r:embed="rId2"/>
          <a:stretch>
            <a:fillRect/>
          </a:stretch>
        </p:blipFill>
        <p:spPr>
          <a:xfrm>
            <a:off x="757916" y="281457"/>
            <a:ext cx="3854277" cy="3854277"/>
          </a:xfrm>
          <a:prstGeom prst="rect">
            <a:avLst/>
          </a:prstGeom>
        </p:spPr>
      </p:pic>
      <p:sp>
        <p:nvSpPr>
          <p:cNvPr id="5" name="Dikdörtgen 4"/>
          <p:cNvSpPr/>
          <p:nvPr/>
        </p:nvSpPr>
        <p:spPr>
          <a:xfrm>
            <a:off x="5087814" y="438880"/>
            <a:ext cx="6568274" cy="3539430"/>
          </a:xfrm>
          <a:prstGeom prst="rect">
            <a:avLst/>
          </a:prstGeom>
        </p:spPr>
        <p:txBody>
          <a:bodyPr wrap="square">
            <a:spAutoFit/>
          </a:bodyPr>
          <a:lstStyle/>
          <a:p>
            <a:r>
              <a:rPr lang="en-US" sz="2800" dirty="0" err="1" smtClean="0"/>
              <a:t>Andropack</a:t>
            </a:r>
            <a:r>
              <a:rPr lang="en-US" sz="2800" dirty="0" smtClean="0"/>
              <a:t> provides a packaging robot that has inventive and dependable case configurations with product handling and case packing. It has the functionality of a quick changeover, which is flexible and has high speed. It provides its services in snacks, pharma, beverages, foods, technical equipment, and Tobacco Industries.</a:t>
            </a:r>
            <a:endParaRPr lang="tr-TR" sz="2800" dirty="0"/>
          </a:p>
        </p:txBody>
      </p:sp>
      <p:sp>
        <p:nvSpPr>
          <p:cNvPr id="6" name="Dikdörtgen 5"/>
          <p:cNvSpPr/>
          <p:nvPr/>
        </p:nvSpPr>
        <p:spPr>
          <a:xfrm>
            <a:off x="757916" y="4370195"/>
            <a:ext cx="4583894" cy="2062103"/>
          </a:xfrm>
          <a:prstGeom prst="rect">
            <a:avLst/>
          </a:prstGeom>
        </p:spPr>
        <p:txBody>
          <a:bodyPr wrap="square">
            <a:spAutoFit/>
          </a:bodyPr>
          <a:lstStyle/>
          <a:p>
            <a:r>
              <a:rPr lang="en-US" sz="3200" b="1" dirty="0" smtClean="0">
                <a:solidFill>
                  <a:schemeClr val="accent4">
                    <a:lumMod val="50000"/>
                  </a:schemeClr>
                </a:solidFill>
              </a:rPr>
              <a:t>Company Overview</a:t>
            </a:r>
            <a:endParaRPr lang="tr-TR" sz="3200" b="1" dirty="0" smtClean="0">
              <a:solidFill>
                <a:schemeClr val="accent4">
                  <a:lumMod val="50000"/>
                </a:schemeClr>
              </a:solidFill>
            </a:endParaRPr>
          </a:p>
          <a:p>
            <a:endParaRPr lang="tr-TR" sz="3200" dirty="0" smtClean="0"/>
          </a:p>
          <a:p>
            <a:r>
              <a:rPr lang="en-US" sz="3200" dirty="0" smtClean="0"/>
              <a:t>Founded</a:t>
            </a:r>
            <a:r>
              <a:rPr lang="tr-TR" sz="3200" dirty="0" smtClean="0"/>
              <a:t> </a:t>
            </a:r>
            <a:r>
              <a:rPr lang="en-US" sz="3200" dirty="0" smtClean="0"/>
              <a:t>Year</a:t>
            </a:r>
            <a:r>
              <a:rPr lang="tr-TR" sz="3200" dirty="0" smtClean="0"/>
              <a:t>  </a:t>
            </a:r>
            <a:r>
              <a:rPr lang="en-US" sz="3200" dirty="0" smtClean="0">
                <a:solidFill>
                  <a:srgbClr val="C00000"/>
                </a:solidFill>
              </a:rPr>
              <a:t>2019</a:t>
            </a:r>
            <a:r>
              <a:rPr lang="tr-TR" sz="3200" dirty="0" smtClean="0">
                <a:solidFill>
                  <a:srgbClr val="C00000"/>
                </a:solidFill>
              </a:rPr>
              <a:t> </a:t>
            </a:r>
            <a:r>
              <a:rPr lang="en-US" sz="3200" dirty="0" smtClean="0"/>
              <a:t>Location</a:t>
            </a:r>
            <a:r>
              <a:rPr lang="tr-TR" sz="3200" dirty="0" smtClean="0"/>
              <a:t> </a:t>
            </a:r>
            <a:r>
              <a:rPr lang="en-US" sz="3200" dirty="0" smtClean="0"/>
              <a:t> </a:t>
            </a:r>
            <a:r>
              <a:rPr lang="en-US" sz="3200" dirty="0" smtClean="0">
                <a:solidFill>
                  <a:srgbClr val="C00000"/>
                </a:solidFill>
              </a:rPr>
              <a:t>Izmir (Turkey)</a:t>
            </a:r>
            <a:endParaRPr lang="tr-TR" sz="3200" dirty="0">
              <a:solidFill>
                <a:srgbClr val="C00000"/>
              </a:solidFill>
            </a:endParaRPr>
          </a:p>
        </p:txBody>
      </p:sp>
    </p:spTree>
    <p:extLst>
      <p:ext uri="{BB962C8B-B14F-4D97-AF65-F5344CB8AC3E}">
        <p14:creationId xmlns:p14="http://schemas.microsoft.com/office/powerpoint/2010/main" val="246655022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srcRect l="4877" t="16692" r="5033" b="29651"/>
          <a:stretch/>
        </p:blipFill>
        <p:spPr>
          <a:xfrm>
            <a:off x="783771" y="673240"/>
            <a:ext cx="3467790" cy="2120202"/>
          </a:xfrm>
          <a:prstGeom prst="rect">
            <a:avLst/>
          </a:prstGeom>
        </p:spPr>
      </p:pic>
      <p:sp>
        <p:nvSpPr>
          <p:cNvPr id="5" name="Dikdörtgen 4"/>
          <p:cNvSpPr/>
          <p:nvPr/>
        </p:nvSpPr>
        <p:spPr>
          <a:xfrm>
            <a:off x="4806462" y="462222"/>
            <a:ext cx="6919965" cy="3108543"/>
          </a:xfrm>
          <a:prstGeom prst="rect">
            <a:avLst/>
          </a:prstGeom>
        </p:spPr>
        <p:txBody>
          <a:bodyPr wrap="square">
            <a:spAutoFit/>
          </a:bodyPr>
          <a:lstStyle/>
          <a:p>
            <a:r>
              <a:rPr lang="en-US" sz="2800" dirty="0" err="1" smtClean="0"/>
              <a:t>Robsen</a:t>
            </a:r>
            <a:r>
              <a:rPr lang="en-US" sz="2800" dirty="0" smtClean="0"/>
              <a:t> Robotics provides robots for welding. It provides </a:t>
            </a:r>
            <a:r>
              <a:rPr lang="en-US" sz="2800" dirty="0" err="1" smtClean="0"/>
              <a:t>iRoCube</a:t>
            </a:r>
            <a:r>
              <a:rPr lang="en-US" sz="2800" dirty="0" smtClean="0"/>
              <a:t> Plus which offers modules, through which robots can be configured. The company provides technology that supports foundries in digitalization to monitor the die-casting process in real-time and increases the performance of the die-casting cell.</a:t>
            </a:r>
            <a:endParaRPr lang="tr-TR" sz="2800" dirty="0"/>
          </a:p>
        </p:txBody>
      </p:sp>
      <p:sp>
        <p:nvSpPr>
          <p:cNvPr id="6" name="Dikdörtgen 5"/>
          <p:cNvSpPr/>
          <p:nvPr/>
        </p:nvSpPr>
        <p:spPr>
          <a:xfrm>
            <a:off x="783772" y="3878664"/>
            <a:ext cx="4541854" cy="2062103"/>
          </a:xfrm>
          <a:prstGeom prst="rect">
            <a:avLst/>
          </a:prstGeom>
        </p:spPr>
        <p:txBody>
          <a:bodyPr wrap="square">
            <a:spAutoFit/>
          </a:bodyPr>
          <a:lstStyle/>
          <a:p>
            <a:r>
              <a:rPr lang="en-US" sz="3200" b="1" dirty="0" smtClean="0">
                <a:solidFill>
                  <a:schemeClr val="accent4">
                    <a:lumMod val="50000"/>
                  </a:schemeClr>
                </a:solidFill>
              </a:rPr>
              <a:t>Company Overview</a:t>
            </a:r>
            <a:endParaRPr lang="tr-TR" sz="3200" b="1" dirty="0" smtClean="0">
              <a:solidFill>
                <a:schemeClr val="accent4">
                  <a:lumMod val="50000"/>
                </a:schemeClr>
              </a:solidFill>
            </a:endParaRPr>
          </a:p>
          <a:p>
            <a:endParaRPr lang="tr-TR" sz="3200" dirty="0" smtClean="0"/>
          </a:p>
          <a:p>
            <a:r>
              <a:rPr lang="en-US" sz="3200" dirty="0" smtClean="0"/>
              <a:t>Founded Year </a:t>
            </a:r>
            <a:r>
              <a:rPr lang="tr-TR" sz="3200" dirty="0" smtClean="0"/>
              <a:t> </a:t>
            </a:r>
            <a:r>
              <a:rPr lang="en-US" sz="3200" dirty="0" smtClean="0">
                <a:solidFill>
                  <a:srgbClr val="C00000"/>
                </a:solidFill>
              </a:rPr>
              <a:t>2013</a:t>
            </a:r>
            <a:endParaRPr lang="tr-TR" sz="3200" dirty="0" smtClean="0">
              <a:solidFill>
                <a:srgbClr val="C00000"/>
              </a:solidFill>
            </a:endParaRPr>
          </a:p>
          <a:p>
            <a:r>
              <a:rPr lang="en-US" sz="3200" dirty="0" smtClean="0"/>
              <a:t>Location</a:t>
            </a:r>
            <a:r>
              <a:rPr lang="tr-TR" sz="3200" dirty="0" smtClean="0"/>
              <a:t>  </a:t>
            </a:r>
            <a:r>
              <a:rPr lang="en-US" sz="3200" dirty="0" err="1" smtClean="0">
                <a:solidFill>
                  <a:srgbClr val="C00000"/>
                </a:solidFill>
              </a:rPr>
              <a:t>Gebze</a:t>
            </a:r>
            <a:r>
              <a:rPr lang="en-US" sz="3200" dirty="0" smtClean="0">
                <a:solidFill>
                  <a:srgbClr val="C00000"/>
                </a:solidFill>
              </a:rPr>
              <a:t> (Turkey)</a:t>
            </a:r>
            <a:endParaRPr lang="tr-TR" sz="3200" dirty="0">
              <a:solidFill>
                <a:srgbClr val="C00000"/>
              </a:solidFill>
            </a:endParaRPr>
          </a:p>
        </p:txBody>
      </p:sp>
    </p:spTree>
    <p:extLst>
      <p:ext uri="{BB962C8B-B14F-4D97-AF65-F5344CB8AC3E}">
        <p14:creationId xmlns:p14="http://schemas.microsoft.com/office/powerpoint/2010/main" val="34390765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srcRect t="4930" b="5164"/>
          <a:stretch/>
        </p:blipFill>
        <p:spPr>
          <a:xfrm>
            <a:off x="668634" y="492369"/>
            <a:ext cx="3780872" cy="2974312"/>
          </a:xfrm>
          <a:prstGeom prst="rect">
            <a:avLst/>
          </a:prstGeom>
        </p:spPr>
      </p:pic>
      <p:sp>
        <p:nvSpPr>
          <p:cNvPr id="5" name="Dikdörtgen 4"/>
          <p:cNvSpPr/>
          <p:nvPr/>
        </p:nvSpPr>
        <p:spPr>
          <a:xfrm>
            <a:off x="4890198" y="492369"/>
            <a:ext cx="7171174" cy="3970318"/>
          </a:xfrm>
          <a:prstGeom prst="rect">
            <a:avLst/>
          </a:prstGeom>
        </p:spPr>
        <p:txBody>
          <a:bodyPr wrap="square">
            <a:spAutoFit/>
          </a:bodyPr>
          <a:lstStyle/>
          <a:p>
            <a:r>
              <a:rPr lang="en-US" sz="2800" dirty="0" err="1" smtClean="0"/>
              <a:t>Sistem</a:t>
            </a:r>
            <a:r>
              <a:rPr lang="en-US" sz="2800" dirty="0" smtClean="0"/>
              <a:t> Robot has developed robotic crawlers with CCTV cameras attached at one end of their body which help in remote drain inspection and maintenance activities.</a:t>
            </a:r>
            <a:r>
              <a:rPr lang="tr-TR" sz="2800" dirty="0" smtClean="0"/>
              <a:t> </a:t>
            </a:r>
            <a:r>
              <a:rPr lang="en-US" sz="2800" dirty="0" smtClean="0"/>
              <a:t>The company has robots of two kinds: ones that have camera attached with the core body, and others that have camera at the end of an extendable arm. The robot's camera can have endless movement in 360 degrees that helps in better inspection.</a:t>
            </a:r>
            <a:endParaRPr lang="tr-TR" sz="2800" dirty="0"/>
          </a:p>
        </p:txBody>
      </p:sp>
      <p:sp>
        <p:nvSpPr>
          <p:cNvPr id="6" name="Dikdörtgen 5"/>
          <p:cNvSpPr/>
          <p:nvPr/>
        </p:nvSpPr>
        <p:spPr>
          <a:xfrm>
            <a:off x="562707" y="4251671"/>
            <a:ext cx="5617029" cy="2062103"/>
          </a:xfrm>
          <a:prstGeom prst="rect">
            <a:avLst/>
          </a:prstGeom>
        </p:spPr>
        <p:txBody>
          <a:bodyPr wrap="square">
            <a:spAutoFit/>
          </a:bodyPr>
          <a:lstStyle/>
          <a:p>
            <a:r>
              <a:rPr lang="en-US" sz="3200" b="1" dirty="0" smtClean="0">
                <a:solidFill>
                  <a:schemeClr val="accent4">
                    <a:lumMod val="50000"/>
                  </a:schemeClr>
                </a:solidFill>
              </a:rPr>
              <a:t>Company Overview</a:t>
            </a:r>
            <a:r>
              <a:rPr lang="tr-TR" sz="3200" b="1" dirty="0" smtClean="0">
                <a:solidFill>
                  <a:schemeClr val="accent4">
                    <a:lumMod val="50000"/>
                  </a:schemeClr>
                </a:solidFill>
              </a:rPr>
              <a:t> </a:t>
            </a:r>
          </a:p>
          <a:p>
            <a:endParaRPr lang="tr-TR" sz="3200" dirty="0" smtClean="0"/>
          </a:p>
          <a:p>
            <a:r>
              <a:rPr lang="en-US" sz="3200" dirty="0" smtClean="0"/>
              <a:t>Founded Year</a:t>
            </a:r>
            <a:r>
              <a:rPr lang="tr-TR" sz="3200" dirty="0" smtClean="0"/>
              <a:t> </a:t>
            </a:r>
            <a:r>
              <a:rPr lang="en-US" sz="3200" dirty="0" smtClean="0"/>
              <a:t> </a:t>
            </a:r>
            <a:r>
              <a:rPr lang="en-US" sz="3200" dirty="0" smtClean="0">
                <a:solidFill>
                  <a:srgbClr val="C00000"/>
                </a:solidFill>
              </a:rPr>
              <a:t>2013</a:t>
            </a:r>
            <a:endParaRPr lang="tr-TR" sz="3200" dirty="0" smtClean="0">
              <a:solidFill>
                <a:srgbClr val="C00000"/>
              </a:solidFill>
            </a:endParaRPr>
          </a:p>
          <a:p>
            <a:r>
              <a:rPr lang="en-US" sz="3200" dirty="0" smtClean="0"/>
              <a:t>Location</a:t>
            </a:r>
            <a:r>
              <a:rPr lang="tr-TR" sz="3200" dirty="0"/>
              <a:t> </a:t>
            </a:r>
            <a:r>
              <a:rPr lang="en-US" sz="3200" dirty="0" smtClean="0"/>
              <a:t> </a:t>
            </a:r>
            <a:r>
              <a:rPr lang="en-US" sz="3200" dirty="0" smtClean="0">
                <a:solidFill>
                  <a:srgbClr val="C00000"/>
                </a:solidFill>
              </a:rPr>
              <a:t>Ankara (Turkey)</a:t>
            </a:r>
            <a:endParaRPr lang="tr-TR" sz="3200" dirty="0">
              <a:solidFill>
                <a:srgbClr val="C00000"/>
              </a:solidFill>
            </a:endParaRPr>
          </a:p>
        </p:txBody>
      </p:sp>
    </p:spTree>
    <p:extLst>
      <p:ext uri="{BB962C8B-B14F-4D97-AF65-F5344CB8AC3E}">
        <p14:creationId xmlns:p14="http://schemas.microsoft.com/office/powerpoint/2010/main" val="13676426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4" name="Resim 3"/>
          <p:cNvPicPr>
            <a:picLocks noChangeAspect="1"/>
          </p:cNvPicPr>
          <p:nvPr/>
        </p:nvPicPr>
        <p:blipFill rotWithShape="1">
          <a:blip r:embed="rId2"/>
          <a:srcRect l="5434" t="7565" r="5189" b="5923"/>
          <a:stretch/>
        </p:blipFill>
        <p:spPr>
          <a:xfrm>
            <a:off x="813915" y="532563"/>
            <a:ext cx="3567166" cy="3464828"/>
          </a:xfrm>
          <a:prstGeom prst="rect">
            <a:avLst/>
          </a:prstGeom>
        </p:spPr>
      </p:pic>
      <p:sp>
        <p:nvSpPr>
          <p:cNvPr id="5" name="Dikdörtgen 4"/>
          <p:cNvSpPr/>
          <p:nvPr/>
        </p:nvSpPr>
        <p:spPr>
          <a:xfrm>
            <a:off x="5198347" y="670617"/>
            <a:ext cx="6096000" cy="3108543"/>
          </a:xfrm>
          <a:prstGeom prst="rect">
            <a:avLst/>
          </a:prstGeom>
        </p:spPr>
        <p:txBody>
          <a:bodyPr>
            <a:spAutoFit/>
          </a:bodyPr>
          <a:lstStyle/>
          <a:p>
            <a:r>
              <a:rPr lang="en-US" sz="2800" dirty="0" smtClean="0"/>
              <a:t>ABK Robotics develops robots for industrial material handling needs. The company primarily provides delta robots can be effectively used for packaging and sorting operations. The robots have a cycle time as low as 0.3s with a rated load capacity of up to 2 kilo.</a:t>
            </a:r>
            <a:endParaRPr lang="tr-TR" sz="2800" dirty="0"/>
          </a:p>
        </p:txBody>
      </p:sp>
      <p:sp>
        <p:nvSpPr>
          <p:cNvPr id="6" name="Dikdörtgen 5"/>
          <p:cNvSpPr/>
          <p:nvPr/>
        </p:nvSpPr>
        <p:spPr>
          <a:xfrm>
            <a:off x="813915" y="4331732"/>
            <a:ext cx="6096000" cy="2062103"/>
          </a:xfrm>
          <a:prstGeom prst="rect">
            <a:avLst/>
          </a:prstGeom>
        </p:spPr>
        <p:txBody>
          <a:bodyPr>
            <a:spAutoFit/>
          </a:bodyPr>
          <a:lstStyle/>
          <a:p>
            <a:r>
              <a:rPr lang="en-US" sz="3200" b="1" dirty="0" smtClean="0">
                <a:solidFill>
                  <a:schemeClr val="accent4">
                    <a:lumMod val="50000"/>
                  </a:schemeClr>
                </a:solidFill>
              </a:rPr>
              <a:t>Company Overview</a:t>
            </a:r>
            <a:endParaRPr lang="tr-TR" sz="3200" b="1" dirty="0" smtClean="0">
              <a:solidFill>
                <a:schemeClr val="accent4">
                  <a:lumMod val="50000"/>
                </a:schemeClr>
              </a:solidFill>
            </a:endParaRPr>
          </a:p>
          <a:p>
            <a:endParaRPr lang="tr-TR" sz="3200" dirty="0" smtClean="0"/>
          </a:p>
          <a:p>
            <a:r>
              <a:rPr lang="en-US" sz="3200" dirty="0" smtClean="0"/>
              <a:t>Founded Year</a:t>
            </a:r>
            <a:r>
              <a:rPr lang="tr-TR" sz="3200" dirty="0" smtClean="0"/>
              <a:t> </a:t>
            </a:r>
            <a:r>
              <a:rPr lang="en-US" sz="3200" dirty="0" smtClean="0"/>
              <a:t> </a:t>
            </a:r>
            <a:r>
              <a:rPr lang="en-US" sz="3200" dirty="0" smtClean="0">
                <a:solidFill>
                  <a:srgbClr val="C00000"/>
                </a:solidFill>
              </a:rPr>
              <a:t>2015</a:t>
            </a:r>
            <a:endParaRPr lang="tr-TR" sz="3200" dirty="0" smtClean="0">
              <a:solidFill>
                <a:srgbClr val="C00000"/>
              </a:solidFill>
            </a:endParaRPr>
          </a:p>
          <a:p>
            <a:r>
              <a:rPr lang="en-US" sz="3200" dirty="0" smtClean="0"/>
              <a:t>Location</a:t>
            </a:r>
            <a:r>
              <a:rPr lang="tr-TR" sz="3200" dirty="0"/>
              <a:t> </a:t>
            </a:r>
            <a:r>
              <a:rPr lang="en-US" sz="3200" dirty="0" smtClean="0"/>
              <a:t> </a:t>
            </a:r>
            <a:r>
              <a:rPr lang="en-US" sz="3200" dirty="0" smtClean="0">
                <a:solidFill>
                  <a:srgbClr val="C00000"/>
                </a:solidFill>
              </a:rPr>
              <a:t>Istanbul (Turkey)</a:t>
            </a:r>
            <a:endParaRPr lang="tr-TR" sz="3200" dirty="0">
              <a:solidFill>
                <a:srgbClr val="C00000"/>
              </a:solidFill>
            </a:endParaRPr>
          </a:p>
        </p:txBody>
      </p:sp>
    </p:spTree>
    <p:extLst>
      <p:ext uri="{BB962C8B-B14F-4D97-AF65-F5344CB8AC3E}">
        <p14:creationId xmlns:p14="http://schemas.microsoft.com/office/powerpoint/2010/main" val="28780478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1410956" y="375174"/>
            <a:ext cx="10515600" cy="6196449"/>
          </a:xfrm>
        </p:spPr>
        <p:txBody>
          <a:bodyPr/>
          <a:lstStyle/>
          <a:p>
            <a:r>
              <a:rPr lang="en-US" b="1" dirty="0" smtClean="0">
                <a:effectLst>
                  <a:outerShdw blurRad="38100" dist="38100" dir="2700000" algn="tl">
                    <a:srgbClr val="000000">
                      <a:alpha val="43137"/>
                    </a:srgbClr>
                  </a:outerShdw>
                </a:effectLst>
              </a:rPr>
              <a:t>F</a:t>
            </a:r>
            <a:r>
              <a:rPr lang="tr-TR" b="1" dirty="0" smtClean="0">
                <a:effectLst>
                  <a:outerShdw blurRad="38100" dist="38100" dir="2700000" algn="tl">
                    <a:srgbClr val="000000">
                      <a:alpha val="43137"/>
                    </a:srgbClr>
                  </a:outerShdw>
                </a:effectLst>
              </a:rPr>
              <a:t>AMOUS SCIENTISTS</a:t>
            </a:r>
            <a:r>
              <a:rPr lang="en-US" b="1" dirty="0" smtClean="0">
                <a:effectLst>
                  <a:outerShdw blurRad="38100" dist="38100" dir="2700000" algn="tl">
                    <a:srgbClr val="000000">
                      <a:alpha val="43137"/>
                    </a:srgbClr>
                  </a:outerShdw>
                </a:effectLst>
              </a:rPr>
              <a:t> </a:t>
            </a:r>
            <a:r>
              <a:rPr lang="tr-TR" b="1" dirty="0" smtClean="0">
                <a:effectLst>
                  <a:outerShdw blurRad="38100" dist="38100" dir="2700000" algn="tl">
                    <a:srgbClr val="000000">
                      <a:alpha val="43137"/>
                    </a:srgbClr>
                  </a:outerShdw>
                </a:effectLst>
              </a:rPr>
              <a:t>AND</a:t>
            </a:r>
            <a:r>
              <a:rPr lang="en-US" b="1" dirty="0" smtClean="0">
                <a:effectLst>
                  <a:outerShdw blurRad="38100" dist="38100" dir="2700000" algn="tl">
                    <a:srgbClr val="000000">
                      <a:alpha val="43137"/>
                    </a:srgbClr>
                  </a:outerShdw>
                </a:effectLst>
              </a:rPr>
              <a:t> </a:t>
            </a:r>
            <a:r>
              <a:rPr lang="tr-TR" b="1" dirty="0" smtClean="0">
                <a:effectLst>
                  <a:outerShdw blurRad="38100" dist="38100" dir="2700000" algn="tl">
                    <a:srgbClr val="000000">
                      <a:alpha val="43137"/>
                    </a:srgbClr>
                  </a:outerShdw>
                </a:effectLst>
              </a:rPr>
              <a:t>COMPANIES</a:t>
            </a:r>
            <a:r>
              <a:rPr lang="en-US" b="1" dirty="0" smtClean="0">
                <a:effectLst>
                  <a:outerShdw blurRad="38100" dist="38100" dir="2700000" algn="tl">
                    <a:srgbClr val="000000">
                      <a:alpha val="43137"/>
                    </a:srgbClr>
                  </a:outerShdw>
                </a:effectLst>
              </a:rPr>
              <a:t> </a:t>
            </a:r>
            <a:r>
              <a:rPr lang="tr-TR" b="1" dirty="0" smtClean="0">
                <a:effectLst>
                  <a:outerShdw blurRad="38100" dist="38100" dir="2700000" algn="tl">
                    <a:srgbClr val="000000">
                      <a:alpha val="43137"/>
                    </a:srgbClr>
                  </a:outerShdw>
                </a:effectLst>
              </a:rPr>
              <a:t>IN       </a:t>
            </a:r>
            <a:br>
              <a:rPr lang="tr-TR" b="1" dirty="0" smtClean="0">
                <a:effectLst>
                  <a:outerShdw blurRad="38100" dist="38100" dir="2700000" algn="tl">
                    <a:srgbClr val="000000">
                      <a:alpha val="43137"/>
                    </a:srgbClr>
                  </a:outerShdw>
                </a:effectLst>
              </a:rPr>
            </a:br>
            <a:r>
              <a:rPr lang="tr-TR" b="1" dirty="0" smtClean="0">
                <a:effectLst>
                  <a:outerShdw blurRad="38100" dist="38100" dir="2700000" algn="tl">
                    <a:srgbClr val="000000">
                      <a:alpha val="43137"/>
                    </a:srgbClr>
                  </a:outerShdw>
                </a:effectLst>
              </a:rPr>
              <a:t>                  ROBOTICS</a:t>
            </a:r>
            <a:r>
              <a:rPr lang="en-US" b="1" dirty="0" smtClean="0">
                <a:effectLst>
                  <a:outerShdw blurRad="38100" dist="38100" dir="2700000" algn="tl">
                    <a:srgbClr val="000000">
                      <a:alpha val="43137"/>
                    </a:srgbClr>
                  </a:outerShdw>
                </a:effectLst>
              </a:rPr>
              <a:t> </a:t>
            </a:r>
            <a:r>
              <a:rPr lang="tr-TR" b="1" dirty="0" smtClean="0">
                <a:effectLst>
                  <a:outerShdw blurRad="38100" dist="38100" dir="2700000" algn="tl">
                    <a:srgbClr val="000000">
                      <a:alpha val="43137"/>
                    </a:srgbClr>
                  </a:outerShdw>
                </a:effectLst>
              </a:rPr>
              <a:t>IN </a:t>
            </a:r>
            <a:r>
              <a:rPr lang="en-US" b="1" dirty="0" smtClean="0">
                <a:effectLst>
                  <a:outerShdw blurRad="38100" dist="38100" dir="2700000" algn="tl">
                    <a:srgbClr val="000000">
                      <a:alpha val="43137"/>
                    </a:srgbClr>
                  </a:outerShdw>
                </a:effectLst>
              </a:rPr>
              <a:t>T</a:t>
            </a:r>
            <a:r>
              <a:rPr lang="tr-TR" b="1" dirty="0" smtClean="0">
                <a:effectLst>
                  <a:outerShdw blurRad="38100" dist="38100" dir="2700000" algn="tl">
                    <a:srgbClr val="000000">
                      <a:alpha val="43137"/>
                    </a:srgbClr>
                  </a:outerShdw>
                </a:effectLst>
              </a:rPr>
              <a:t>URKEY</a:t>
            </a:r>
            <a:endParaRPr lang="tr-T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874366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838200" y="365125"/>
            <a:ext cx="10515600" cy="1325563"/>
          </a:xfrm>
        </p:spPr>
        <p:txBody>
          <a:bodyPr/>
          <a:lstStyle/>
          <a:p>
            <a:r>
              <a:rPr lang="tr-TR" b="1" i="1" dirty="0" err="1"/>
              <a:t>Biuniq</a:t>
            </a:r>
            <a:r>
              <a:rPr lang="tr-TR" i="1" dirty="0"/>
              <a:t> </a:t>
            </a:r>
            <a:r>
              <a:rPr lang="tr-TR" b="1" i="1" dirty="0" err="1"/>
              <a:t>T</a:t>
            </a:r>
            <a:r>
              <a:rPr lang="tr-TR" b="1" i="1" dirty="0" err="1" smtClean="0"/>
              <a:t>echnology</a:t>
            </a:r>
            <a:endParaRPr lang="tr-TR" b="1" i="1" dirty="0"/>
          </a:p>
        </p:txBody>
      </p:sp>
      <p:sp>
        <p:nvSpPr>
          <p:cNvPr id="4" name="Dikdörtgen 3"/>
          <p:cNvSpPr/>
          <p:nvPr/>
        </p:nvSpPr>
        <p:spPr>
          <a:xfrm>
            <a:off x="627183" y="2269108"/>
            <a:ext cx="5180763" cy="2677656"/>
          </a:xfrm>
          <a:prstGeom prst="rect">
            <a:avLst/>
          </a:prstGeom>
        </p:spPr>
        <p:txBody>
          <a:bodyPr wrap="square">
            <a:spAutoFit/>
          </a:bodyPr>
          <a:lstStyle/>
          <a:p>
            <a:r>
              <a:rPr lang="en-US" sz="2800" dirty="0" err="1" smtClean="0"/>
              <a:t>Biuniq</a:t>
            </a:r>
            <a:r>
              <a:rPr lang="en-US" sz="2800" dirty="0" smtClean="0"/>
              <a:t> technology was founded in 2019 in İstanbul-Turkey to create solutions in the fields of rehabilitative robots and human robot interfaces based on </a:t>
            </a:r>
            <a:r>
              <a:rPr lang="en-US" sz="2800" dirty="0" err="1" smtClean="0"/>
              <a:t>Biomechatronic</a:t>
            </a:r>
            <a:r>
              <a:rPr lang="en-US" sz="2800" dirty="0" smtClean="0"/>
              <a:t> technology.</a:t>
            </a:r>
            <a:endParaRPr lang="tr-TR" sz="2800" dirty="0"/>
          </a:p>
        </p:txBody>
      </p:sp>
      <p:pic>
        <p:nvPicPr>
          <p:cNvPr id="5" name="Resim 4"/>
          <p:cNvPicPr>
            <a:picLocks noChangeAspect="1"/>
          </p:cNvPicPr>
          <p:nvPr/>
        </p:nvPicPr>
        <p:blipFill rotWithShape="1">
          <a:blip r:embed="rId2"/>
          <a:srcRect l="1887" t="2930" r="3803" b="3150"/>
          <a:stretch/>
        </p:blipFill>
        <p:spPr>
          <a:xfrm>
            <a:off x="6689240" y="1027906"/>
            <a:ext cx="4609702" cy="3918858"/>
          </a:xfrm>
          <a:prstGeom prst="rect">
            <a:avLst/>
          </a:prstGeom>
        </p:spPr>
      </p:pic>
    </p:spTree>
    <p:extLst>
      <p:ext uri="{BB962C8B-B14F-4D97-AF65-F5344CB8AC3E}">
        <p14:creationId xmlns:p14="http://schemas.microsoft.com/office/powerpoint/2010/main" val="22968256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err="1"/>
              <a:t>Bama</a:t>
            </a:r>
            <a:r>
              <a:rPr lang="tr-TR" dirty="0"/>
              <a:t> </a:t>
            </a:r>
            <a:r>
              <a:rPr lang="tr-TR" b="1" dirty="0" err="1" smtClean="0"/>
              <a:t>Technology</a:t>
            </a:r>
            <a:endParaRPr lang="tr-TR" b="1" dirty="0"/>
          </a:p>
        </p:txBody>
      </p:sp>
      <p:sp>
        <p:nvSpPr>
          <p:cNvPr id="5" name="Dikdörtgen 4"/>
          <p:cNvSpPr/>
          <p:nvPr/>
        </p:nvSpPr>
        <p:spPr>
          <a:xfrm>
            <a:off x="656491" y="2035016"/>
            <a:ext cx="6096000" cy="3108543"/>
          </a:xfrm>
          <a:prstGeom prst="rect">
            <a:avLst/>
          </a:prstGeom>
        </p:spPr>
        <p:txBody>
          <a:bodyPr>
            <a:spAutoFit/>
          </a:bodyPr>
          <a:lstStyle/>
          <a:p>
            <a:r>
              <a:rPr lang="en-US" sz="2800" dirty="0" smtClean="0"/>
              <a:t>BAMA Technology was founded in 2010 in Ankara to develop robotic rehabilitation systems that would serve in the medical field.</a:t>
            </a:r>
            <a:endParaRPr lang="tr-TR" sz="2800" dirty="0" smtClean="0"/>
          </a:p>
          <a:p>
            <a:endParaRPr lang="tr-TR" sz="2800" dirty="0"/>
          </a:p>
          <a:p>
            <a:r>
              <a:rPr lang="en-US" sz="2800" dirty="0" smtClean="0"/>
              <a:t>It’s the first producer company in the field of rehabilitation in Turkey.</a:t>
            </a:r>
            <a:endParaRPr lang="tr-TR" sz="2800" dirty="0"/>
          </a:p>
        </p:txBody>
      </p:sp>
      <p:pic>
        <p:nvPicPr>
          <p:cNvPr id="6" name="Resim 5"/>
          <p:cNvPicPr>
            <a:picLocks noChangeAspect="1"/>
          </p:cNvPicPr>
          <p:nvPr/>
        </p:nvPicPr>
        <p:blipFill>
          <a:blip r:embed="rId2"/>
          <a:stretch>
            <a:fillRect/>
          </a:stretch>
        </p:blipFill>
        <p:spPr>
          <a:xfrm>
            <a:off x="6960158" y="1690688"/>
            <a:ext cx="4846655" cy="2982069"/>
          </a:xfrm>
          <a:prstGeom prst="rect">
            <a:avLst/>
          </a:prstGeom>
        </p:spPr>
      </p:pic>
    </p:spTree>
    <p:extLst>
      <p:ext uri="{BB962C8B-B14F-4D97-AF65-F5344CB8AC3E}">
        <p14:creationId xmlns:p14="http://schemas.microsoft.com/office/powerpoint/2010/main" val="20243295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b="1" i="1" dirty="0"/>
              <a:t>Akın</a:t>
            </a:r>
            <a:r>
              <a:rPr lang="tr-TR" dirty="0"/>
              <a:t> </a:t>
            </a:r>
            <a:r>
              <a:rPr lang="tr-TR" b="1" i="1" dirty="0" err="1" smtClean="0"/>
              <a:t>Robotics</a:t>
            </a:r>
            <a:endParaRPr lang="tr-TR" b="1" i="1" dirty="0"/>
          </a:p>
        </p:txBody>
      </p:sp>
      <p:sp>
        <p:nvSpPr>
          <p:cNvPr id="4" name="Dikdörtgen 3"/>
          <p:cNvSpPr/>
          <p:nvPr/>
        </p:nvSpPr>
        <p:spPr>
          <a:xfrm>
            <a:off x="505766" y="1970372"/>
            <a:ext cx="4628941" cy="2246769"/>
          </a:xfrm>
          <a:prstGeom prst="rect">
            <a:avLst/>
          </a:prstGeom>
        </p:spPr>
        <p:txBody>
          <a:bodyPr wrap="square">
            <a:spAutoFit/>
          </a:bodyPr>
          <a:lstStyle/>
          <a:p>
            <a:r>
              <a:rPr lang="en-US" sz="2800" dirty="0" smtClean="0"/>
              <a:t>Akın robotics was founded in 2017 in Konya by </a:t>
            </a:r>
            <a:r>
              <a:rPr lang="en-US" sz="2800" dirty="0" err="1" smtClean="0"/>
              <a:t>Özgür</a:t>
            </a:r>
            <a:r>
              <a:rPr lang="en-US" sz="2800" dirty="0" smtClean="0"/>
              <a:t> Akın. It’s the first humanoid robot factory to mass produce in the world.</a:t>
            </a:r>
            <a:endParaRPr lang="tr-TR" sz="2800" dirty="0"/>
          </a:p>
        </p:txBody>
      </p:sp>
      <p:pic>
        <p:nvPicPr>
          <p:cNvPr id="5" name="Resim 4"/>
          <p:cNvPicPr>
            <a:picLocks noChangeAspect="1"/>
          </p:cNvPicPr>
          <p:nvPr/>
        </p:nvPicPr>
        <p:blipFill>
          <a:blip r:embed="rId2"/>
          <a:stretch>
            <a:fillRect/>
          </a:stretch>
        </p:blipFill>
        <p:spPr>
          <a:xfrm>
            <a:off x="6461351" y="1211925"/>
            <a:ext cx="4405103" cy="4405103"/>
          </a:xfrm>
          <a:prstGeom prst="rect">
            <a:avLst/>
          </a:prstGeom>
        </p:spPr>
      </p:pic>
    </p:spTree>
    <p:extLst>
      <p:ext uri="{BB962C8B-B14F-4D97-AF65-F5344CB8AC3E}">
        <p14:creationId xmlns:p14="http://schemas.microsoft.com/office/powerpoint/2010/main" val="25076085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Unvan 1"/>
          <p:cNvSpPr>
            <a:spLocks noGrp="1"/>
          </p:cNvSpPr>
          <p:nvPr>
            <p:ph type="title"/>
          </p:nvPr>
        </p:nvSpPr>
        <p:spPr>
          <a:xfrm>
            <a:off x="602901" y="211015"/>
            <a:ext cx="12238891" cy="6340510"/>
          </a:xfrm>
        </p:spPr>
        <p:txBody>
          <a:bodyPr/>
          <a:lstStyle/>
          <a:p>
            <a:r>
              <a:rPr lang="tr-TR" dirty="0" smtClean="0"/>
              <a:t>                               </a:t>
            </a:r>
            <a:r>
              <a:rPr lang="tr-TR" b="1" dirty="0" smtClean="0">
                <a:effectLst>
                  <a:outerShdw blurRad="38100" dist="38100" dir="2700000" algn="tl">
                    <a:srgbClr val="000000">
                      <a:alpha val="43137"/>
                    </a:srgbClr>
                  </a:outerShdw>
                </a:effectLst>
              </a:rPr>
              <a:t>SCIENTISTS</a:t>
            </a:r>
            <a:endParaRPr lang="tr-TR"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8001536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5" name="Dikdörtgen 4"/>
          <p:cNvSpPr/>
          <p:nvPr/>
        </p:nvSpPr>
        <p:spPr>
          <a:xfrm>
            <a:off x="1062690" y="581316"/>
            <a:ext cx="9944520" cy="5386090"/>
          </a:xfrm>
          <a:prstGeom prst="rect">
            <a:avLst/>
          </a:prstGeom>
        </p:spPr>
        <p:txBody>
          <a:bodyPr wrap="square">
            <a:spAutoFit/>
          </a:bodyPr>
          <a:lstStyle/>
          <a:p>
            <a:r>
              <a:rPr lang="en-US" sz="3600" b="1" i="1" dirty="0" smtClean="0"/>
              <a:t>El </a:t>
            </a:r>
            <a:r>
              <a:rPr lang="tr-TR" sz="3600" b="1" i="1" dirty="0" err="1"/>
              <a:t>C</a:t>
            </a:r>
            <a:r>
              <a:rPr lang="en-US" sz="3600" b="1" i="1" dirty="0" err="1" smtClean="0"/>
              <a:t>ezeri</a:t>
            </a:r>
            <a:r>
              <a:rPr lang="tr-TR" sz="3600" b="1" i="1" dirty="0" smtClean="0"/>
              <a:t> </a:t>
            </a:r>
          </a:p>
          <a:p>
            <a:endParaRPr lang="tr-TR" sz="2800" dirty="0"/>
          </a:p>
          <a:p>
            <a:endParaRPr lang="tr-TR" sz="2800" dirty="0" smtClean="0"/>
          </a:p>
          <a:p>
            <a:r>
              <a:rPr lang="en-US" sz="2800" dirty="0" smtClean="0"/>
              <a:t>El </a:t>
            </a:r>
            <a:r>
              <a:rPr lang="tr-TR" sz="2800" dirty="0" smtClean="0"/>
              <a:t>C</a:t>
            </a:r>
            <a:r>
              <a:rPr lang="en-US" sz="2800" dirty="0" err="1" smtClean="0"/>
              <a:t>ezeri</a:t>
            </a:r>
            <a:r>
              <a:rPr lang="en-US" sz="2800" dirty="0" smtClean="0"/>
              <a:t> is a Turkish scientist who lived in the golden age of Islam. He has laid the foundations of cybernetics and has made the first robot in history and he’s considered that he has inspired </a:t>
            </a:r>
            <a:r>
              <a:rPr lang="en-US" sz="2800" dirty="0" err="1" smtClean="0"/>
              <a:t>leonardo</a:t>
            </a:r>
            <a:r>
              <a:rPr lang="en-US" sz="2800" dirty="0" smtClean="0"/>
              <a:t> da </a:t>
            </a:r>
            <a:r>
              <a:rPr lang="en-US" sz="2800" dirty="0" err="1" smtClean="0"/>
              <a:t>vinci</a:t>
            </a:r>
            <a:r>
              <a:rPr lang="en-US" sz="2800" dirty="0" smtClean="0"/>
              <a:t>. When he made the first robot ever in 1203 he wanted to point out Islam’s  </a:t>
            </a:r>
            <a:r>
              <a:rPr lang="en-US" sz="2800" dirty="0" err="1" smtClean="0"/>
              <a:t>universlatiy</a:t>
            </a:r>
            <a:r>
              <a:rPr lang="en-US" sz="2800" dirty="0" smtClean="0"/>
              <a:t> so he put many symbols in it. He defines it as "The elephant represents the Indian and African cultures, the two dragons represent Chinese culture, the phoenix represents Persian culture, the water work represents Greek culture, and the turban represents Islamic culture.</a:t>
            </a:r>
            <a:endParaRPr lang="tr-TR" sz="2800" dirty="0"/>
          </a:p>
        </p:txBody>
      </p:sp>
    </p:spTree>
    <p:extLst>
      <p:ext uri="{BB962C8B-B14F-4D97-AF65-F5344CB8AC3E}">
        <p14:creationId xmlns:p14="http://schemas.microsoft.com/office/powerpoint/2010/main" val="17062444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Dikdörtgen 3"/>
          <p:cNvSpPr/>
          <p:nvPr/>
        </p:nvSpPr>
        <p:spPr>
          <a:xfrm>
            <a:off x="807218" y="1341680"/>
            <a:ext cx="5191648" cy="3108543"/>
          </a:xfrm>
          <a:prstGeom prst="rect">
            <a:avLst/>
          </a:prstGeom>
        </p:spPr>
        <p:txBody>
          <a:bodyPr wrap="square">
            <a:spAutoFit/>
          </a:bodyPr>
          <a:lstStyle/>
          <a:p>
            <a:r>
              <a:rPr lang="en-US" sz="2800" dirty="0" smtClean="0"/>
              <a:t>The elephant's body conceals a water tank containing a bowl with a hole in the bottom. As the bowl slowly sinks, it pulls ropes that move the scribe and his pen to indicate the number of minutes past the hour.</a:t>
            </a:r>
            <a:endParaRPr lang="tr-TR" sz="2800" dirty="0"/>
          </a:p>
        </p:txBody>
      </p:sp>
      <p:pic>
        <p:nvPicPr>
          <p:cNvPr id="5" name="Resim 4"/>
          <p:cNvPicPr>
            <a:picLocks noChangeAspect="1"/>
          </p:cNvPicPr>
          <p:nvPr/>
        </p:nvPicPr>
        <p:blipFill>
          <a:blip r:embed="rId2"/>
          <a:stretch>
            <a:fillRect/>
          </a:stretch>
        </p:blipFill>
        <p:spPr>
          <a:xfrm>
            <a:off x="7209900" y="679572"/>
            <a:ext cx="3501642" cy="5489339"/>
          </a:xfrm>
          <a:prstGeom prst="rect">
            <a:avLst/>
          </a:prstGeom>
        </p:spPr>
      </p:pic>
    </p:spTree>
    <p:extLst>
      <p:ext uri="{BB962C8B-B14F-4D97-AF65-F5344CB8AC3E}">
        <p14:creationId xmlns:p14="http://schemas.microsoft.com/office/powerpoint/2010/main" val="10740635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Dikdörtgen 3"/>
          <p:cNvSpPr/>
          <p:nvPr/>
        </p:nvSpPr>
        <p:spPr>
          <a:xfrm>
            <a:off x="1179005" y="552661"/>
            <a:ext cx="10095246" cy="5386090"/>
          </a:xfrm>
          <a:prstGeom prst="rect">
            <a:avLst/>
          </a:prstGeom>
        </p:spPr>
        <p:txBody>
          <a:bodyPr wrap="square">
            <a:spAutoFit/>
          </a:bodyPr>
          <a:lstStyle/>
          <a:p>
            <a:r>
              <a:rPr lang="en-US" sz="3600" b="1" i="1" dirty="0" smtClean="0"/>
              <a:t>Prof. </a:t>
            </a:r>
            <a:r>
              <a:rPr lang="en-US" sz="3600" b="1" i="1" dirty="0" err="1" smtClean="0"/>
              <a:t>Karaboga</a:t>
            </a:r>
            <a:endParaRPr lang="tr-TR" sz="3600" b="1" i="1" dirty="0" smtClean="0"/>
          </a:p>
          <a:p>
            <a:endParaRPr lang="tr-TR" sz="2800" b="1" i="1" dirty="0" smtClean="0"/>
          </a:p>
          <a:p>
            <a:endParaRPr lang="tr-TR" sz="2800" dirty="0" smtClean="0"/>
          </a:p>
          <a:p>
            <a:r>
              <a:rPr lang="en-US" sz="2800" dirty="0" smtClean="0"/>
              <a:t>Having previously studied the learning, reasoning, and interpretation abilities of humans and the immune system with ants, </a:t>
            </a:r>
            <a:r>
              <a:rPr lang="en-US" sz="2800" dirty="0" err="1" smtClean="0"/>
              <a:t>Karaboğa</a:t>
            </a:r>
            <a:r>
              <a:rPr lang="en-US" sz="2800" dirty="0" smtClean="0"/>
              <a:t> became interested in honeybees based on her experiences. </a:t>
            </a:r>
            <a:r>
              <a:rPr lang="en-US" sz="2800" dirty="0" err="1" smtClean="0"/>
              <a:t>Karaboğa</a:t>
            </a:r>
            <a:r>
              <a:rPr lang="en-US" sz="2800" dirty="0" smtClean="0"/>
              <a:t>, who started his studies on the artificial intelligence method inspired by the behavior of honey bees in the early 2000s, named her method </a:t>
            </a:r>
            <a:r>
              <a:rPr lang="en-US" sz="2800" dirty="0" err="1" smtClean="0"/>
              <a:t>Artifical</a:t>
            </a:r>
            <a:r>
              <a:rPr lang="en-US" sz="2800" dirty="0" smtClean="0"/>
              <a:t> Bee Colony (ABC). He defines this </a:t>
            </a:r>
            <a:r>
              <a:rPr lang="en-US" sz="2800" dirty="0" err="1" smtClean="0"/>
              <a:t>thinkibg</a:t>
            </a:r>
            <a:r>
              <a:rPr lang="en-US" sz="2800" dirty="0" smtClean="0"/>
              <a:t> with this quote: "The ability of the robot to solve its own problem like a human is done by using certain algorithms and certain approaches.</a:t>
            </a:r>
            <a:endParaRPr lang="tr-TR" sz="2800" dirty="0"/>
          </a:p>
        </p:txBody>
      </p:sp>
    </p:spTree>
    <p:extLst>
      <p:ext uri="{BB962C8B-B14F-4D97-AF65-F5344CB8AC3E}">
        <p14:creationId xmlns:p14="http://schemas.microsoft.com/office/powerpoint/2010/main" val="135398701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sp>
        <p:nvSpPr>
          <p:cNvPr id="4" name="Dikdörtgen 3"/>
          <p:cNvSpPr/>
          <p:nvPr/>
        </p:nvSpPr>
        <p:spPr>
          <a:xfrm>
            <a:off x="998135" y="1075174"/>
            <a:ext cx="4628941" cy="4832092"/>
          </a:xfrm>
          <a:prstGeom prst="rect">
            <a:avLst/>
          </a:prstGeom>
        </p:spPr>
        <p:txBody>
          <a:bodyPr wrap="square">
            <a:spAutoFit/>
          </a:bodyPr>
          <a:lstStyle/>
          <a:p>
            <a:r>
              <a:rPr lang="en-US" sz="2800" dirty="0" smtClean="0"/>
              <a:t>The Artificial Bee Colony approach is an approach that can be used easily. Robots can solve this problem by being inspired by this approach, just as bees can solve the </a:t>
            </a:r>
            <a:r>
              <a:rPr lang="en-US" sz="2800" dirty="0" err="1" smtClean="0"/>
              <a:t>problem"He</a:t>
            </a:r>
            <a:r>
              <a:rPr lang="en-US" sz="2800" dirty="0" smtClean="0"/>
              <a:t> managed to get his name written on the list of "The most influential scientists in the world" for 2 years in a row.</a:t>
            </a:r>
            <a:endParaRPr lang="tr-TR" sz="2800" dirty="0"/>
          </a:p>
        </p:txBody>
      </p:sp>
      <p:pic>
        <p:nvPicPr>
          <p:cNvPr id="5" name="Resim 4"/>
          <p:cNvPicPr>
            <a:picLocks noChangeAspect="1"/>
          </p:cNvPicPr>
          <p:nvPr/>
        </p:nvPicPr>
        <p:blipFill>
          <a:blip r:embed="rId2"/>
          <a:stretch>
            <a:fillRect/>
          </a:stretch>
        </p:blipFill>
        <p:spPr>
          <a:xfrm>
            <a:off x="6603441" y="571814"/>
            <a:ext cx="4467609" cy="2513030"/>
          </a:xfrm>
          <a:prstGeom prst="rect">
            <a:avLst/>
          </a:prstGeom>
        </p:spPr>
      </p:pic>
      <p:pic>
        <p:nvPicPr>
          <p:cNvPr id="6" name="Resim 5"/>
          <p:cNvPicPr>
            <a:picLocks noChangeAspect="1"/>
          </p:cNvPicPr>
          <p:nvPr/>
        </p:nvPicPr>
        <p:blipFill>
          <a:blip r:embed="rId3"/>
          <a:stretch>
            <a:fillRect/>
          </a:stretch>
        </p:blipFill>
        <p:spPr>
          <a:xfrm>
            <a:off x="6603440" y="3625347"/>
            <a:ext cx="4467609" cy="2543175"/>
          </a:xfrm>
          <a:prstGeom prst="rect">
            <a:avLst/>
          </a:prstGeom>
        </p:spPr>
      </p:pic>
    </p:spTree>
    <p:extLst>
      <p:ext uri="{BB962C8B-B14F-4D97-AF65-F5344CB8AC3E}">
        <p14:creationId xmlns:p14="http://schemas.microsoft.com/office/powerpoint/2010/main" val="158116366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eması">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eması">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sı">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Ion Boardroom</Template>
  <TotalTime>85</TotalTime>
  <Words>951</Words>
  <Application>Microsoft Office PowerPoint</Application>
  <PresentationFormat>Geniş ekran</PresentationFormat>
  <Paragraphs>60</Paragraphs>
  <Slides>20</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20</vt:i4>
      </vt:variant>
    </vt:vector>
  </HeadingPairs>
  <TitlesOfParts>
    <vt:vector size="24" baseType="lpstr">
      <vt:lpstr>Arial</vt:lpstr>
      <vt:lpstr>Calibri</vt:lpstr>
      <vt:lpstr>Calibri Light</vt:lpstr>
      <vt:lpstr>Office Theme</vt:lpstr>
      <vt:lpstr>HISTORY OF ROBOTICS IN THE WORLD</vt:lpstr>
      <vt:lpstr>PowerPoint Sunusu</vt:lpstr>
      <vt:lpstr>PowerPoint Sunusu</vt:lpstr>
      <vt:lpstr>PowerPoint Sunusu</vt:lpstr>
      <vt:lpstr>PowerPoint Sunusu</vt:lpstr>
      <vt:lpstr>                   ROBOTICS IN TURKEY</vt:lpstr>
      <vt:lpstr>PowerPoint Sunusu</vt:lpstr>
      <vt:lpstr>PowerPoint Sunusu</vt:lpstr>
      <vt:lpstr>PowerPoint Sunusu</vt:lpstr>
      <vt:lpstr>PowerPoint Sunusu</vt:lpstr>
      <vt:lpstr>PowerPoint Sunusu</vt:lpstr>
      <vt:lpstr>FAMOUS SCIENTISTS AND COMPANIES IN                          ROBOTICS IN TURKEY</vt:lpstr>
      <vt:lpstr>Biuniq Technology</vt:lpstr>
      <vt:lpstr>Bama Technology</vt:lpstr>
      <vt:lpstr>Akın Robotics</vt:lpstr>
      <vt:lpstr>                               SCIENTISTS</vt:lpstr>
      <vt:lpstr>PowerPoint Sunusu</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kou</dc:creator>
  <cp:lastModifiedBy>kou</cp:lastModifiedBy>
  <cp:revision>11</cp:revision>
  <dcterms:created xsi:type="dcterms:W3CDTF">2023-06-07T20:53:15Z</dcterms:created>
  <dcterms:modified xsi:type="dcterms:W3CDTF">2023-06-07T22:23:15Z</dcterms:modified>
</cp:coreProperties>
</file>